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92" r:id="rId1"/>
  </p:sldMasterIdLst>
  <p:notesMasterIdLst>
    <p:notesMasterId r:id="rId54"/>
  </p:notesMasterIdLst>
  <p:sldIdLst>
    <p:sldId id="256" r:id="rId2"/>
    <p:sldId id="257" r:id="rId3"/>
    <p:sldId id="288" r:id="rId4"/>
    <p:sldId id="258" r:id="rId5"/>
    <p:sldId id="293" r:id="rId6"/>
    <p:sldId id="260" r:id="rId7"/>
    <p:sldId id="287" r:id="rId8"/>
    <p:sldId id="292" r:id="rId9"/>
    <p:sldId id="261" r:id="rId10"/>
    <p:sldId id="262" r:id="rId11"/>
    <p:sldId id="263" r:id="rId12"/>
    <p:sldId id="289" r:id="rId13"/>
    <p:sldId id="259" r:id="rId14"/>
    <p:sldId id="265" r:id="rId15"/>
    <p:sldId id="291" r:id="rId16"/>
    <p:sldId id="267" r:id="rId17"/>
    <p:sldId id="266" r:id="rId18"/>
    <p:sldId id="290" r:id="rId19"/>
    <p:sldId id="268" r:id="rId20"/>
    <p:sldId id="269" r:id="rId21"/>
    <p:sldId id="270" r:id="rId22"/>
    <p:sldId id="271" r:id="rId23"/>
    <p:sldId id="275" r:id="rId24"/>
    <p:sldId id="284" r:id="rId25"/>
    <p:sldId id="276" r:id="rId26"/>
    <p:sldId id="317" r:id="rId27"/>
    <p:sldId id="312" r:id="rId28"/>
    <p:sldId id="313" r:id="rId29"/>
    <p:sldId id="314" r:id="rId30"/>
    <p:sldId id="315" r:id="rId31"/>
    <p:sldId id="316" r:id="rId32"/>
    <p:sldId id="277" r:id="rId33"/>
    <p:sldId id="278" r:id="rId34"/>
    <p:sldId id="280" r:id="rId35"/>
    <p:sldId id="311" r:id="rId36"/>
    <p:sldId id="281" r:id="rId37"/>
    <p:sldId id="279" r:id="rId38"/>
    <p:sldId id="301" r:id="rId39"/>
    <p:sldId id="282" r:id="rId40"/>
    <p:sldId id="320" r:id="rId41"/>
    <p:sldId id="321" r:id="rId42"/>
    <p:sldId id="322" r:id="rId43"/>
    <p:sldId id="323" r:id="rId44"/>
    <p:sldId id="324" r:id="rId45"/>
    <p:sldId id="325" r:id="rId46"/>
    <p:sldId id="326" r:id="rId47"/>
    <p:sldId id="328" r:id="rId48"/>
    <p:sldId id="329" r:id="rId49"/>
    <p:sldId id="330" r:id="rId50"/>
    <p:sldId id="331" r:id="rId51"/>
    <p:sldId id="283" r:id="rId52"/>
    <p:sldId id="285" r:id="rId5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slide" Target="slides/slide40.xml"/><Relationship Id="rId54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9E02C91-E434-4C0D-9A65-DE9BC5B51E90}" type="datetimeFigureOut">
              <a:rPr lang="en-US" smtClean="0"/>
              <a:t>1/30/2021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D50277C-01AA-4CAB-B6C8-79AED7ABE90C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2738139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D50277C-01AA-4CAB-B6C8-79AED7ABE90C}" type="slidenum">
              <a:rPr lang="en-US" smtClean="0"/>
              <a:t>21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864937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4FD1ACB-1D24-4BE4-B017-A3E1B5D31C26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7733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45C535-3FB8-446E-AA40-382EE1AF5C9C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38094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8635BB6-81FF-4D7B-B7F4-E73F86D7493B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9259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4A8-9B7E-41C7-A612-1C7065BBCCC6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717926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CBDFAB-C729-44E6-9677-14D478CF302F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760555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C19AFD-3EC8-4211-A39C-A987A46213EF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43570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C27ABF7-9E96-4729-BB43-E0FBC0962DDA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2618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5CE81B-E188-4027-A9FF-B4B4D783B545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069159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C060-0786-483A-B111-BEA45CB69407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19920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4003441-45F9-40BF-9A70-FA14FE2BAE70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7025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57D0BA-378C-44F4-85A1-6DE99866DCB1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856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253F844-B8CE-4983-8633-13E5B164C42A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7108C3-BB08-4ECC-A2D9-2E02EB16B128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6915540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hf hdr="0" ftr="0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gif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39552" y="3861048"/>
            <a:ext cx="7772400" cy="1470025"/>
          </a:xfrm>
        </p:spPr>
        <p:txBody>
          <a:bodyPr>
            <a:normAutofit/>
          </a:bodyPr>
          <a:lstStyle/>
          <a:p>
            <a:r>
              <a:rPr lang="sr-Cyrl-RS" sz="3600" dirty="0" smtClean="0"/>
              <a:t>ОСНОВИ НЕУРОЛОШКОГ ПРЕГЛЕДА</a:t>
            </a:r>
            <a:endParaRPr lang="en-US" sz="36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05483" y="5373216"/>
            <a:ext cx="6400800" cy="1340768"/>
          </a:xfrm>
        </p:spPr>
        <p:txBody>
          <a:bodyPr>
            <a:normAutofit/>
          </a:bodyPr>
          <a:lstStyle/>
          <a:p>
            <a:r>
              <a:rPr lang="sr-Cyrl-RS" sz="4000" dirty="0" smtClean="0">
                <a:solidFill>
                  <a:srgbClr val="FFFF00"/>
                </a:solidFill>
              </a:rPr>
              <a:t>Преглед сензибилитета</a:t>
            </a:r>
          </a:p>
          <a:p>
            <a:endParaRPr lang="en-US" sz="2400" dirty="0"/>
          </a:p>
        </p:txBody>
      </p:sp>
      <p:pic>
        <p:nvPicPr>
          <p:cNvPr id="4" name="Picture 3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444208" y="122830"/>
            <a:ext cx="1362075" cy="1933954"/>
          </a:xfrm>
          <a:prstGeom prst="rect">
            <a:avLst/>
          </a:prstGeom>
        </p:spPr>
      </p:pic>
      <p:sp>
        <p:nvSpPr>
          <p:cNvPr id="5" name="Title 1"/>
          <p:cNvSpPr txBox="1">
            <a:spLocks/>
          </p:cNvSpPr>
          <p:nvPr/>
        </p:nvSpPr>
        <p:spPr>
          <a:xfrm>
            <a:off x="107504" y="2056784"/>
            <a:ext cx="9036496" cy="2020288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Клиника за неурологију </a:t>
            </a:r>
          </a:p>
          <a:p>
            <a:r>
              <a:rPr lang="sr-Cyrl-RS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</a:t>
            </a: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линички центар Крагујевац</a:t>
            </a:r>
          </a:p>
          <a:p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Факултет медицинских наука </a:t>
            </a:r>
            <a:b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sr-Cyrl-RS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Универзитет у Крагујевцу</a:t>
            </a:r>
            <a:endParaRPr lang="en-US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151784"/>
            <a:ext cx="1905000" cy="1905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920511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492941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/>
              <a:t>                     </a:t>
            </a:r>
            <a:r>
              <a:rPr lang="sr-Cyrl-RS" sz="2800" dirty="0" smtClean="0"/>
              <a:t>Клиничко испитивање сензибилета:</a:t>
            </a:r>
          </a:p>
          <a:p>
            <a:pPr marL="0" indent="0">
              <a:buNone/>
            </a:pPr>
            <a:endParaRPr lang="sr-Cyrl-RS" sz="2000" dirty="0"/>
          </a:p>
          <a:p>
            <a:pPr>
              <a:buFontTx/>
              <a:buChar char="-"/>
            </a:pPr>
            <a:r>
              <a:rPr lang="sr-Cyrl-RS" sz="2400" dirty="0" smtClean="0"/>
              <a:t>Могућност двојне субјективне грешке</a:t>
            </a:r>
          </a:p>
          <a:p>
            <a:pPr>
              <a:buFontTx/>
              <a:buChar char="-"/>
            </a:pPr>
            <a:r>
              <a:rPr lang="sr-Cyrl-RS" sz="2400" dirty="0" smtClean="0"/>
              <a:t>Вероватно најзахтевнији део неуролошког предмета</a:t>
            </a:r>
          </a:p>
          <a:p>
            <a:pPr>
              <a:buFontTx/>
              <a:buChar char="-"/>
            </a:pPr>
            <a:r>
              <a:rPr lang="sr-Cyrl-RS" sz="2400" dirty="0" smtClean="0"/>
              <a:t>Неопходна је пуна сарадња испитаника</a:t>
            </a:r>
          </a:p>
          <a:p>
            <a:pPr>
              <a:buFontTx/>
              <a:buChar char="-"/>
            </a:pPr>
            <a:r>
              <a:rPr lang="sr-Cyrl-RS" sz="2400" dirty="0" smtClean="0"/>
              <a:t>Пре тестирања болеснику објаснимо тачно шта ће му се радити, шта се од њега очекује и каква је природа надражаја</a:t>
            </a:r>
          </a:p>
          <a:p>
            <a:pPr>
              <a:buFontTx/>
              <a:buChar char="-"/>
            </a:pPr>
            <a:r>
              <a:rPr lang="sr-Cyrl-RS" sz="2400" dirty="0" smtClean="0"/>
              <a:t>Потом од њега тражимо да зажмури и тестирање може да почне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E0338F-626D-4935-B889-D8AC609560EC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10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4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00600"/>
          </a:xfrm>
        </p:spPr>
        <p:txBody>
          <a:bodyPr>
            <a:normAutofit fontScale="85000" lnSpcReduction="10000"/>
          </a:bodyPr>
          <a:lstStyle/>
          <a:p>
            <a:pPr marL="0" indent="0" algn="ctr">
              <a:buNone/>
            </a:pPr>
            <a:r>
              <a:rPr lang="sr-Cyrl-RS" sz="2000" dirty="0" smtClean="0"/>
              <a:t>           </a:t>
            </a:r>
            <a:r>
              <a:rPr lang="sr-Cyrl-RS" sz="2800" dirty="0" smtClean="0"/>
              <a:t>Сензибилитет за додир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sr-Cyrl-RS" sz="2400" dirty="0" smtClean="0"/>
              <a:t>-Влакна </a:t>
            </a:r>
            <a:r>
              <a:rPr lang="sr-Cyrl-RS" sz="2400" dirty="0" smtClean="0"/>
              <a:t>која преносе тактилне сензације лаког додира почињу </a:t>
            </a:r>
            <a:r>
              <a:rPr lang="sr-Latn-RS" sz="2400" dirty="0" smtClean="0"/>
              <a:t>Meissnerovim </a:t>
            </a:r>
            <a:r>
              <a:rPr lang="sr-Cyrl-RS" sz="2400" dirty="0" smtClean="0"/>
              <a:t>телашцима, Меркеловим ћелијама и влакнима која се обавијају око корена длаке</a:t>
            </a:r>
          </a:p>
          <a:p>
            <a:pPr marL="0" indent="0">
              <a:buNone/>
            </a:pPr>
            <a:r>
              <a:rPr lang="sr-Cyrl-RS" sz="2400" dirty="0" smtClean="0"/>
              <a:t>-Импулси </a:t>
            </a:r>
            <a:r>
              <a:rPr lang="sr-Cyrl-RS" sz="2400" dirty="0" smtClean="0"/>
              <a:t>путују периферним мијелинизованим влакнима до ћелија дорзалних ганглија, а од ових другим централним продужецима кроз задње коренове до задњих рогова кичмене мождине</a:t>
            </a:r>
          </a:p>
          <a:p>
            <a:pPr marL="0" indent="0">
              <a:buNone/>
            </a:pPr>
            <a:r>
              <a:rPr lang="sr-Cyrl-RS" sz="2400" dirty="0" smtClean="0"/>
              <a:t>-Ова </a:t>
            </a:r>
            <a:r>
              <a:rPr lang="sr-Cyrl-RS" sz="2400" dirty="0" smtClean="0"/>
              <a:t>влакна се у кичменој мождини завршавају или у сегменту у који су ушла или у првих два сегмента изнад или испод места уласка</a:t>
            </a:r>
          </a:p>
          <a:p>
            <a:pPr marL="0" indent="0">
              <a:buNone/>
            </a:pPr>
            <a:r>
              <a:rPr lang="sr-Cyrl-RS" sz="2400" dirty="0" smtClean="0"/>
              <a:t>-Пренети </a:t>
            </a:r>
            <a:r>
              <a:rPr lang="sr-Cyrl-RS" sz="2400" dirty="0" smtClean="0"/>
              <a:t>импулси преко ових влакана се предају синаптичким везама ћелијама у задњим роговима сиве масе кичмене мождине, а њихова влакна формирају усходне путеве за тактилни сензибилитет</a:t>
            </a:r>
          </a:p>
          <a:p>
            <a:pPr marL="0" indent="0">
              <a:buNone/>
            </a:pPr>
            <a:r>
              <a:rPr lang="sr-Cyrl-RS" sz="2400" dirty="0" smtClean="0"/>
              <a:t>-Неуктштена </a:t>
            </a:r>
            <a:r>
              <a:rPr lang="sr-Cyrl-RS" sz="2400" dirty="0" smtClean="0"/>
              <a:t>влакна се пењу задњим снопом који се укршта тек у </a:t>
            </a:r>
            <a:r>
              <a:rPr lang="sr-Latn-RS" sz="2400" dirty="0" smtClean="0"/>
              <a:t>decussatio lemniscorum</a:t>
            </a:r>
          </a:p>
          <a:p>
            <a:pPr marL="0" indent="0">
              <a:buNone/>
            </a:pPr>
            <a:r>
              <a:rPr lang="sr-Cyrl-RS" sz="2400" dirty="0" smtClean="0"/>
              <a:t>-Вентролатерални </a:t>
            </a:r>
            <a:r>
              <a:rPr lang="sr-Cyrl-RS" sz="2400" dirty="0" smtClean="0"/>
              <a:t>део таламуса</a:t>
            </a:r>
          </a:p>
          <a:p>
            <a:pPr marL="0" indent="0">
              <a:buNone/>
            </a:pPr>
            <a:r>
              <a:rPr lang="sr-Cyrl-RS" sz="2400" dirty="0" smtClean="0"/>
              <a:t>-Паријетални </a:t>
            </a:r>
            <a:r>
              <a:rPr lang="sr-Cyrl-RS" sz="2400" dirty="0" smtClean="0"/>
              <a:t>режањ</a:t>
            </a:r>
          </a:p>
          <a:p>
            <a:pPr marL="0" indent="0">
              <a:buNone/>
            </a:pPr>
            <a:endParaRPr lang="sr-Cyrl-R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24D90-BA32-443E-8D44-EEE9CB329608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11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4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sz="2000" dirty="0" smtClean="0"/>
              <a:t>                                  </a:t>
            </a:r>
            <a:r>
              <a:rPr lang="sr-Cyrl-RS" sz="2800" dirty="0" smtClean="0"/>
              <a:t>Сензибилитет за додир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sr-Cyrl-RS" sz="2400" dirty="0" smtClean="0"/>
              <a:t>-Делови коже се драже дискретним повлачењем прамена вате или лаким додиривањем коже тупим предметом</a:t>
            </a:r>
          </a:p>
          <a:p>
            <a:pPr marL="0" indent="0">
              <a:buNone/>
            </a:pPr>
            <a:r>
              <a:rPr lang="sr-Cyrl-RS" sz="2400" dirty="0" smtClean="0"/>
              <a:t>-Конзистентна временска латенца у одговорима болесника где и шта осећа, указује на </a:t>
            </a:r>
            <a:r>
              <a:rPr lang="sr-Cyrl-RS" sz="2400" dirty="0" smtClean="0">
                <a:solidFill>
                  <a:srgbClr val="FFFF00"/>
                </a:solidFill>
              </a:rPr>
              <a:t>патолошки </a:t>
            </a:r>
            <a:r>
              <a:rPr lang="sr-Cyrl-RS" sz="2400" b="1" dirty="0" smtClean="0">
                <a:solidFill>
                  <a:srgbClr val="FFFF00"/>
                </a:solidFill>
              </a:rPr>
              <a:t>одложену перцепцију</a:t>
            </a:r>
            <a:endParaRPr lang="sr-Cyrl-RS" sz="2400" dirty="0"/>
          </a:p>
          <a:p>
            <a:pPr marL="0" indent="0">
              <a:buNone/>
            </a:pPr>
            <a:r>
              <a:rPr lang="sr-Cyrl-RS" sz="2400" dirty="0" smtClean="0"/>
              <a:t>-Принцип </a:t>
            </a:r>
            <a:r>
              <a:rPr lang="sr-Cyrl-RS" sz="2400" dirty="0" smtClean="0">
                <a:solidFill>
                  <a:srgbClr val="FFFF00"/>
                </a:solidFill>
              </a:rPr>
              <a:t>хоризонталног и вертикалног поређења </a:t>
            </a:r>
            <a:r>
              <a:rPr lang="sr-Cyrl-RS" sz="2400" dirty="0" smtClean="0"/>
              <a:t>(исто; слабије; јаче; другачије)</a:t>
            </a:r>
          </a:p>
          <a:p>
            <a:pPr marL="0" indent="0">
              <a:buNone/>
            </a:pPr>
            <a:r>
              <a:rPr lang="sr-Cyrl-RS" sz="2400" dirty="0" smtClean="0"/>
              <a:t>-Потре</a:t>
            </a:r>
            <a:r>
              <a:rPr lang="sr-Cyrl-RS" sz="2400" dirty="0"/>
              <a:t>б</a:t>
            </a:r>
            <a:r>
              <a:rPr lang="sr-Cyrl-RS" sz="2400" dirty="0" smtClean="0"/>
              <a:t>но је тачно утврдити границу између различите осетљивости ако она постоји</a:t>
            </a:r>
          </a:p>
          <a:p>
            <a:pPr marL="0" indent="0">
              <a:buNone/>
            </a:pPr>
            <a:r>
              <a:rPr lang="sr-Cyrl-RS" sz="2400" dirty="0"/>
              <a:t>-</a:t>
            </a:r>
            <a:r>
              <a:rPr lang="sr-Cyrl-RS" sz="2400" dirty="0" smtClean="0"/>
              <a:t>Да ли постоји </a:t>
            </a:r>
            <a:r>
              <a:rPr lang="sr-Cyrl-RS" sz="2400" b="1" i="1" u="sng" dirty="0" smtClean="0">
                <a:solidFill>
                  <a:srgbClr val="FFFF00"/>
                </a:solidFill>
              </a:rPr>
              <a:t>ниво сензибилитета</a:t>
            </a:r>
            <a:r>
              <a:rPr lang="sr-Cyrl-RS" sz="2400" dirty="0" smtClean="0"/>
              <a:t>?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2C24D90-BA32-443E-8D44-EEE9CB329608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12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71245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24744"/>
            <a:ext cx="8229600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/>
              <a:t>                                   </a:t>
            </a:r>
            <a:r>
              <a:rPr lang="sr-Cyrl-RS" sz="2800" dirty="0" smtClean="0"/>
              <a:t>Поремећаји сензибилитета</a:t>
            </a:r>
          </a:p>
          <a:p>
            <a:pPr marL="0" indent="0">
              <a:buNone/>
            </a:pP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400" dirty="0" smtClean="0">
                <a:solidFill>
                  <a:srgbClr val="FFFF00"/>
                </a:solidFill>
              </a:rPr>
              <a:t>Хипестезија/анестезија</a:t>
            </a:r>
            <a:r>
              <a:rPr lang="sr-Cyrl-RS" sz="2400" dirty="0" smtClean="0"/>
              <a:t>: смањење/потпуно одсуство осетљивости на додир или лак притисак</a:t>
            </a:r>
          </a:p>
          <a:p>
            <a:pPr>
              <a:buFontTx/>
              <a:buChar char="-"/>
            </a:pPr>
            <a:r>
              <a:rPr lang="sr-Cyrl-RS" sz="2400" dirty="0" smtClean="0">
                <a:solidFill>
                  <a:srgbClr val="FFFF00"/>
                </a:solidFill>
              </a:rPr>
              <a:t>Хиперестезија</a:t>
            </a:r>
            <a:r>
              <a:rPr lang="sr-Cyrl-RS" sz="2400" dirty="0" smtClean="0"/>
              <a:t>: интензивнији осећај на дражење додиром</a:t>
            </a:r>
          </a:p>
          <a:p>
            <a:pPr>
              <a:buFontTx/>
              <a:buChar char="-"/>
            </a:pPr>
            <a:r>
              <a:rPr lang="sr-Cyrl-RS" sz="2400" dirty="0" smtClean="0">
                <a:solidFill>
                  <a:srgbClr val="FFFF00"/>
                </a:solidFill>
              </a:rPr>
              <a:t>Дизестезија</a:t>
            </a:r>
            <a:r>
              <a:rPr lang="sr-Cyrl-RS" sz="2400" dirty="0" smtClean="0"/>
              <a:t>: Непријатан абнормалан осећај (паљење, прободи)</a:t>
            </a:r>
          </a:p>
          <a:p>
            <a:pPr>
              <a:buFontTx/>
              <a:buChar char="-"/>
            </a:pPr>
            <a:r>
              <a:rPr lang="sr-Cyrl-RS" sz="2400" dirty="0" smtClean="0">
                <a:solidFill>
                  <a:srgbClr val="FFFF00"/>
                </a:solidFill>
              </a:rPr>
              <a:t>Парестезија</a:t>
            </a:r>
            <a:r>
              <a:rPr lang="sr-Cyrl-RS" sz="2400" dirty="0" smtClean="0"/>
              <a:t>: Абнормални осећај који није непријатан (трњење)</a:t>
            </a:r>
          </a:p>
          <a:p>
            <a:pPr>
              <a:buFontTx/>
              <a:buChar char="-"/>
            </a:pPr>
            <a:r>
              <a:rPr lang="sr-Cyrl-RS" sz="2400" dirty="0" smtClean="0">
                <a:solidFill>
                  <a:srgbClr val="FFFF00"/>
                </a:solidFill>
              </a:rPr>
              <a:t>Алодинија</a:t>
            </a:r>
            <a:r>
              <a:rPr lang="sr-Cyrl-RS" sz="2400" dirty="0" smtClean="0"/>
              <a:t>: Бол узрокован стимулусом који нормално не узрокује бол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1BAE974-9D11-43A6-BDA4-4848D4DDE809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13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4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sz="2800" dirty="0" smtClean="0"/>
              <a:t>                 Сензибилитет за бол и температуру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sr-Cyrl-RS" sz="2400" dirty="0" smtClean="0"/>
              <a:t>-Спиноталамички пут /Едингеров/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400" dirty="0" smtClean="0"/>
              <a:t>-Оштећења ова два модалитета готово увек се јављају истовремено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400" dirty="0" smtClean="0"/>
              <a:t>- Сирингомијеличка дисоцијација сензибилитета типична за сирингомијелију: потпуно очуван сензибилитет за фини додир, тактилну дискриминацију, дубоки положајни сензибилитет и вибрације + </a:t>
            </a:r>
            <a:r>
              <a:rPr lang="sr-Cyrl-RS" sz="2400" dirty="0" smtClean="0">
                <a:solidFill>
                  <a:srgbClr val="FFFF00"/>
                </a:solidFill>
              </a:rPr>
              <a:t>оштећење сензибилитета за бол и температуру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7B6DE-C628-4C79-B280-55C05E0AFBBF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14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4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12568"/>
          </a:xfrm>
        </p:spPr>
        <p:txBody>
          <a:bodyPr>
            <a:normAutofit fontScale="92500" lnSpcReduction="10000"/>
          </a:bodyPr>
          <a:lstStyle/>
          <a:p>
            <a:pPr marL="0" indent="0" algn="just">
              <a:buNone/>
            </a:pPr>
            <a:r>
              <a:rPr lang="sr-Cyrl-RS" sz="2800" dirty="0" smtClean="0"/>
              <a:t>                                   Сензибилитет за бол</a:t>
            </a:r>
          </a:p>
          <a:p>
            <a:pPr marL="0" indent="0" algn="just">
              <a:buNone/>
            </a:pPr>
            <a:endParaRPr lang="sr-Cyrl-RS" sz="2800" dirty="0" smtClean="0"/>
          </a:p>
          <a:p>
            <a:pPr marL="0" indent="0" algn="just">
              <a:buNone/>
            </a:pPr>
            <a:r>
              <a:rPr lang="sr-Cyrl-RS" sz="2400" dirty="0" smtClean="0"/>
              <a:t>-Болне </a:t>
            </a:r>
            <a:r>
              <a:rPr lang="sr-Cyrl-RS" sz="2400" dirty="0" smtClean="0"/>
              <a:t>сензације примају слободни немијелинизовани нервни завршеци-рецептори којих има обиље у кожи, мукозним мембранама, периосту, зидовима крвних судова, зглобним капсулама...</a:t>
            </a:r>
          </a:p>
          <a:p>
            <a:pPr marL="0" indent="0" algn="just">
              <a:buNone/>
            </a:pPr>
            <a:r>
              <a:rPr lang="sr-Cyrl-RS" sz="2400" dirty="0" smtClean="0"/>
              <a:t>-Две </a:t>
            </a:r>
            <a:r>
              <a:rPr lang="sr-Cyrl-RS" sz="2400" dirty="0" smtClean="0"/>
              <a:t>врсте влакана, немијелинизована и танка мијелинизована</a:t>
            </a:r>
          </a:p>
          <a:p>
            <a:pPr marL="0" indent="0" algn="just">
              <a:buNone/>
            </a:pPr>
            <a:r>
              <a:rPr lang="sr-Cyrl-RS" sz="2400" dirty="0" smtClean="0"/>
              <a:t>-Примљени </a:t>
            </a:r>
            <a:r>
              <a:rPr lang="sr-Cyrl-RS" sz="2400" dirty="0" smtClean="0"/>
              <a:t>надражај се преноси до дорзалног ганглиона, а потом задњим кореновима до кичмене мождине, затим се преносе до ћелија дорзалних рогова кичмене мождине</a:t>
            </a:r>
          </a:p>
          <a:p>
            <a:pPr marL="0" indent="0" algn="just">
              <a:buNone/>
            </a:pPr>
            <a:r>
              <a:rPr lang="sr-Cyrl-RS" sz="2400" dirty="0" smtClean="0"/>
              <a:t>-Влакна </a:t>
            </a:r>
            <a:r>
              <a:rPr lang="sr-Cyrl-RS" sz="2400" dirty="0" smtClean="0"/>
              <a:t>се из ових ћелија пењу на један до два сегмента изнад, а потом прелазе у супротни латерални сноп кичмене мождине, улазећи у састав Едингеровог пута који преноси сензације до вентролатералних једара таламуса, а затим до сензитивне коре великог мозга</a:t>
            </a:r>
            <a:endParaRPr lang="sr-Cyrl-RS" sz="20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07B6DE-C628-4C79-B280-55C05E0AFBBF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15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5887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dirty="0" smtClean="0"/>
              <a:t>                        </a:t>
            </a:r>
            <a:r>
              <a:rPr lang="sr-Cyrl-RS" sz="2800" dirty="0" smtClean="0"/>
              <a:t>Сензибилитет за бол</a:t>
            </a:r>
            <a:endParaRPr lang="en-US" sz="2800" dirty="0" smtClean="0"/>
          </a:p>
          <a:p>
            <a:pPr marL="0" indent="0">
              <a:buNone/>
            </a:pPr>
            <a:endParaRPr lang="sr-Cyrl-RS" sz="2800" dirty="0" smtClean="0"/>
          </a:p>
          <a:p>
            <a:pPr>
              <a:buFontTx/>
              <a:buChar char="-"/>
            </a:pPr>
            <a:r>
              <a:rPr lang="sr-Cyrl-RS" sz="2400" dirty="0" smtClean="0"/>
              <a:t>Никада се болеснику не наноси стварни бол – уколико је болеснику стању да направи разлику између оштрог и тупог сигурно има очуван сензибилитет за бол</a:t>
            </a:r>
          </a:p>
          <a:p>
            <a:pPr>
              <a:buFontTx/>
              <a:buChar char="-"/>
            </a:pPr>
            <a:r>
              <a:rPr lang="sr-Cyrl-RS" sz="2400" dirty="0" smtClean="0"/>
              <a:t>Тупим предметом и иглицом</a:t>
            </a:r>
          </a:p>
          <a:p>
            <a:pPr>
              <a:buFontTx/>
              <a:buChar char="-"/>
            </a:pPr>
            <a:r>
              <a:rPr lang="sr-Cyrl-RS" sz="2400" dirty="0" smtClean="0"/>
              <a:t>Болесник одговара „Тупо“ или „Оштро“</a:t>
            </a:r>
          </a:p>
          <a:p>
            <a:pPr>
              <a:buFontTx/>
              <a:buChar char="-"/>
            </a:pPr>
            <a:r>
              <a:rPr lang="sr-Cyrl-RS" sz="2400" dirty="0" smtClean="0">
                <a:solidFill>
                  <a:srgbClr val="FFFF00"/>
                </a:solidFill>
              </a:rPr>
              <a:t>Хипоалгезија</a:t>
            </a:r>
          </a:p>
          <a:p>
            <a:pPr>
              <a:buFontTx/>
              <a:buChar char="-"/>
            </a:pPr>
            <a:r>
              <a:rPr lang="sr-Cyrl-RS" sz="2400" dirty="0" smtClean="0">
                <a:solidFill>
                  <a:srgbClr val="FFFF00"/>
                </a:solidFill>
              </a:rPr>
              <a:t>Аналгезија</a:t>
            </a:r>
          </a:p>
          <a:p>
            <a:pPr>
              <a:buFontTx/>
              <a:buChar char="-"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0F5176-F84B-4F55-A712-704C52F7C3A3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16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4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96752"/>
            <a:ext cx="822960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              Сензибилитет за температуру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400" dirty="0" smtClean="0"/>
              <a:t>-Загрејани </a:t>
            </a:r>
            <a:r>
              <a:rPr lang="sr-Cyrl-RS" sz="2400" dirty="0" smtClean="0"/>
              <a:t>или расхлађени предмет мора да буде добар проводник топлоте и мора да буде довољно велики да би се надражио већи број рецептора који реагују на ове специфичне дражи</a:t>
            </a:r>
          </a:p>
          <a:p>
            <a:pPr marL="0" indent="0">
              <a:buNone/>
            </a:pPr>
            <a:r>
              <a:rPr lang="sr-Cyrl-RS" sz="2400" dirty="0" smtClean="0"/>
              <a:t>-Субјективни </a:t>
            </a:r>
            <a:r>
              <a:rPr lang="sr-Cyrl-RS" sz="2400" dirty="0" smtClean="0"/>
              <a:t>осећај који доживљања испитаник умногоме зависи од загрејаности коже</a:t>
            </a:r>
          </a:p>
          <a:p>
            <a:pPr marL="0" indent="0">
              <a:buNone/>
            </a:pPr>
            <a:r>
              <a:rPr lang="sr-Cyrl-RS" sz="2400" dirty="0" smtClean="0"/>
              <a:t>-Потребно </a:t>
            </a:r>
            <a:r>
              <a:rPr lang="sr-Cyrl-RS" sz="2400" dirty="0" smtClean="0"/>
              <a:t>је притиснути кожу и нешто дуже дражити јер су рецептори релативно дубоко смештени у кожи, а спроводљивост импулса је спорија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F871-3982-4D1F-BFC5-05AA4154D513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17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4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1196752"/>
            <a:ext cx="8229600" cy="518457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         Сензибилитет за температуру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400" dirty="0" smtClean="0"/>
              <a:t>-2 епрувете: хладна вода 5-10◦Ц; топла вода 40-45◦Ц</a:t>
            </a:r>
          </a:p>
          <a:p>
            <a:pPr marL="0" indent="0">
              <a:buNone/>
            </a:pPr>
            <a:r>
              <a:rPr lang="sr-Cyrl-RS" sz="2400" dirty="0" smtClean="0"/>
              <a:t>-На лицу: од периферије, по Зелдеровим прстеновима</a:t>
            </a:r>
          </a:p>
          <a:p>
            <a:pPr marL="0" indent="0">
              <a:buNone/>
            </a:pPr>
            <a:r>
              <a:rPr lang="sr-Cyrl-RS" sz="2400" dirty="0" smtClean="0"/>
              <a:t>-На телу: од шака или стопала навише, у симетричном распореду, поредимо исте дерматоме са једне стране, па са друге стране тела)</a:t>
            </a:r>
          </a:p>
          <a:p>
            <a:pPr marL="0" indent="0">
              <a:buNone/>
            </a:pPr>
            <a:r>
              <a:rPr lang="sr-Cyrl-RS" sz="2400" dirty="0" smtClean="0"/>
              <a:t>Болесник држи затворене очи и треба да каже осећа топло или хладно или само додир</a:t>
            </a:r>
          </a:p>
          <a:p>
            <a:pPr marL="0" indent="0">
              <a:buNone/>
            </a:pPr>
            <a:r>
              <a:rPr lang="sr-Cyrl-RS" sz="2400" dirty="0" smtClean="0"/>
              <a:t>-</a:t>
            </a:r>
            <a:r>
              <a:rPr lang="sr-Cyrl-RS" sz="2400" dirty="0" smtClean="0">
                <a:solidFill>
                  <a:srgbClr val="FFFF00"/>
                </a:solidFill>
              </a:rPr>
              <a:t>Термхипоестезија</a:t>
            </a:r>
          </a:p>
          <a:p>
            <a:pPr marL="0" indent="0">
              <a:buNone/>
            </a:pPr>
            <a:r>
              <a:rPr lang="sr-Cyrl-RS" sz="2400" dirty="0" smtClean="0">
                <a:solidFill>
                  <a:srgbClr val="FFFF00"/>
                </a:solidFill>
              </a:rPr>
              <a:t>-Терманестезија</a:t>
            </a:r>
            <a:endParaRPr lang="en-US" sz="2400" dirty="0">
              <a:solidFill>
                <a:srgbClr val="FFFF00"/>
              </a:solidFill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D8F871-3982-4D1F-BFC5-05AA4154D513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18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181689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980728"/>
            <a:ext cx="8784976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800" dirty="0" smtClean="0"/>
              <a:t>Проприоцептивни или дубоки положајни сензибилитет</a:t>
            </a:r>
          </a:p>
          <a:p>
            <a:pPr>
              <a:buFontTx/>
              <a:buChar char="-"/>
            </a:pPr>
            <a:r>
              <a:rPr lang="sr-Cyrl-RS" sz="2400" dirty="0" smtClean="0"/>
              <a:t>Рецептори у дубоким ткивима, мишићима, лигаментима, костима, тетивама и зглобовима</a:t>
            </a:r>
          </a:p>
          <a:p>
            <a:pPr>
              <a:buFontTx/>
              <a:buChar char="-"/>
            </a:pPr>
            <a:r>
              <a:rPr lang="sr-Cyrl-RS" sz="2400" dirty="0" smtClean="0">
                <a:solidFill>
                  <a:srgbClr val="FFFF00"/>
                </a:solidFill>
              </a:rPr>
              <a:t>Свесна</a:t>
            </a:r>
            <a:r>
              <a:rPr lang="sr-Cyrl-RS" sz="2400" dirty="0" smtClean="0"/>
              <a:t> компонента се преноси задњим сноповима кичмене мождине</a:t>
            </a:r>
          </a:p>
          <a:p>
            <a:pPr>
              <a:buFontTx/>
              <a:buChar char="-"/>
            </a:pPr>
            <a:r>
              <a:rPr lang="sr-Cyrl-RS" sz="2400" dirty="0" smtClean="0">
                <a:solidFill>
                  <a:srgbClr val="FFFF00"/>
                </a:solidFill>
              </a:rPr>
              <a:t>Несвесна</a:t>
            </a:r>
            <a:r>
              <a:rPr lang="sr-Cyrl-RS" sz="2400" dirty="0" smtClean="0"/>
              <a:t> компонента се преноси спиноцеребеларним путевима</a:t>
            </a:r>
          </a:p>
          <a:p>
            <a:pPr marL="0" indent="0">
              <a:buNone/>
            </a:pPr>
            <a:r>
              <a:rPr lang="sr-Cyrl-RS" sz="2400" dirty="0" smtClean="0"/>
              <a:t>1. Осећај покрета и </a:t>
            </a:r>
            <a:r>
              <a:rPr lang="sr-Cyrl-RS" sz="2400" dirty="0"/>
              <a:t>положаја </a:t>
            </a:r>
            <a:r>
              <a:rPr lang="sr-Cyrl-RS" sz="2400" dirty="0" smtClean="0"/>
              <a:t>(свест </a:t>
            </a:r>
            <a:r>
              <a:rPr lang="sr-Cyrl-RS" sz="2400" dirty="0"/>
              <a:t>о покретима појединих делова </a:t>
            </a:r>
            <a:r>
              <a:rPr lang="sr-Cyrl-RS" sz="2400" dirty="0" smtClean="0"/>
              <a:t>тела и о </a:t>
            </a:r>
            <a:r>
              <a:rPr lang="sr-Cyrl-RS" sz="2400" dirty="0"/>
              <a:t>међусобном положају појединих делова </a:t>
            </a:r>
            <a:r>
              <a:rPr lang="sr-Cyrl-RS" sz="2400" dirty="0" smtClean="0"/>
              <a:t>тела)</a:t>
            </a:r>
          </a:p>
          <a:p>
            <a:pPr marL="0" indent="0">
              <a:buNone/>
            </a:pPr>
            <a:r>
              <a:rPr lang="sr-Cyrl-RS" sz="2400" dirty="0" smtClean="0"/>
              <a:t>2. Вибрациони сензибилитет</a:t>
            </a:r>
          </a:p>
          <a:p>
            <a:pPr marL="0" indent="0">
              <a:buNone/>
            </a:pPr>
            <a:r>
              <a:rPr lang="sr-Cyrl-RS" sz="2400" dirty="0" smtClean="0"/>
              <a:t>3. Осећај притиска</a:t>
            </a:r>
          </a:p>
          <a:p>
            <a:pPr marL="0" indent="0">
              <a:buNone/>
            </a:pPr>
            <a:r>
              <a:rPr lang="sr-Cyrl-RS" sz="2400" dirty="0" smtClean="0"/>
              <a:t>4. Осећај дубоког бола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45FEAB-4F3A-4CBD-9293-9CECD1ECE221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19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4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28800"/>
            <a:ext cx="8229600" cy="44973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-Сензибилитет је свесно, али делом и несвесно препознавање дражења периферних рецептора и импулса који тим дражењем настају и асцендентно се шире дуж</a:t>
            </a:r>
            <a:r>
              <a:rPr lang="sr-Latn-RS" sz="2400" dirty="0" smtClean="0"/>
              <a:t> </a:t>
            </a:r>
            <a:r>
              <a:rPr lang="sr-Cyrl-RS" sz="2400" dirty="0" smtClean="0"/>
              <a:t>периферних нерава и спино-церебралне осовине до паријеталне коре где се врши свесно препознавање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400" dirty="0" smtClean="0"/>
              <a:t>-Сензитивни симптоми могу бити последица оштећења:</a:t>
            </a:r>
          </a:p>
          <a:p>
            <a:pPr marL="0" indent="0">
              <a:buNone/>
            </a:pPr>
            <a:r>
              <a:rPr lang="sr-Cyrl-RS" sz="2400" dirty="0" smtClean="0"/>
              <a:t>ПНС (периферни нерви, плексуси, спинални нерви, задњи коренови КМ)</a:t>
            </a:r>
          </a:p>
          <a:p>
            <a:pPr marL="0" indent="0">
              <a:buNone/>
            </a:pPr>
            <a:r>
              <a:rPr lang="sr-Cyrl-RS" sz="2400" dirty="0" smtClean="0"/>
              <a:t>ЦНС (КМ, мождано стабло, таламус, базалне ганглије, кора)</a:t>
            </a:r>
          </a:p>
          <a:p>
            <a:pPr marL="0" indent="0">
              <a:buNone/>
            </a:pPr>
            <a:endParaRPr lang="sr-Cyrl-R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C9FB6F4-1D7C-4F15-A48F-C8D0D5ED8B39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3272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4704"/>
            <a:ext cx="8229600" cy="57606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800" dirty="0" smtClean="0"/>
              <a:t>                       1. Осећај покрета и положаја</a:t>
            </a:r>
          </a:p>
          <a:p>
            <a:pPr marL="0" indent="0">
              <a:buNone/>
            </a:pPr>
            <a:r>
              <a:rPr lang="sr-Cyrl-RS" sz="2400" dirty="0" smtClean="0"/>
              <a:t>                                         Осећај покрета</a:t>
            </a:r>
          </a:p>
          <a:p>
            <a:pPr marL="0" indent="0">
              <a:buNone/>
            </a:pPr>
            <a:r>
              <a:rPr lang="sr-Cyrl-RS" sz="2000" dirty="0" smtClean="0"/>
              <a:t>-На ногама –метатарзофалангеални зглоб палца</a:t>
            </a:r>
          </a:p>
          <a:p>
            <a:pPr marL="0" indent="0">
              <a:buNone/>
            </a:pPr>
            <a:r>
              <a:rPr lang="sr-Cyrl-RS" sz="2000" dirty="0" smtClean="0"/>
              <a:t>-На рукама други интерфалангеални зглоб било којег прста</a:t>
            </a:r>
          </a:p>
          <a:p>
            <a:pPr marL="0" indent="0">
              <a:buNone/>
            </a:pPr>
            <a:r>
              <a:rPr lang="sr-Cyrl-RS" sz="2000" dirty="0" smtClean="0"/>
              <a:t>-При тестирању болесник држи затворене очи</a:t>
            </a:r>
          </a:p>
          <a:p>
            <a:pPr marL="0" indent="0">
              <a:buNone/>
            </a:pPr>
            <a:r>
              <a:rPr lang="sr-Cyrl-RS" sz="2000" dirty="0" smtClean="0"/>
              <a:t>-Део прста померамо наниже или навише неколико милиметара</a:t>
            </a:r>
          </a:p>
          <a:p>
            <a:pPr marL="0" indent="0">
              <a:buNone/>
            </a:pPr>
            <a:r>
              <a:rPr lang="sr-Cyrl-RS" sz="2000" dirty="0" smtClean="0"/>
              <a:t>Уколико су осећаји покрети очувани на дисталним зглобовима нема потреб да се тестирају проксимални зглобови</a:t>
            </a:r>
          </a:p>
          <a:p>
            <a:pPr marL="0" indent="0">
              <a:buNone/>
            </a:pPr>
            <a:r>
              <a:rPr lang="sr-Cyrl-RS" sz="2000" dirty="0"/>
              <a:t> </a:t>
            </a:r>
            <a:r>
              <a:rPr lang="sr-Cyrl-RS" sz="2000" dirty="0" smtClean="0"/>
              <a:t>                                            </a:t>
            </a:r>
            <a:r>
              <a:rPr lang="sr-Cyrl-RS" sz="2400" dirty="0" smtClean="0"/>
              <a:t>Осећај положаја</a:t>
            </a:r>
          </a:p>
          <a:p>
            <a:pPr marL="0" indent="0">
              <a:buNone/>
            </a:pPr>
            <a:r>
              <a:rPr lang="sr-Cyrl-RS" sz="2000" dirty="0" smtClean="0"/>
              <a:t>-Доведемо прсте једне шаке у неки посебан положај и тражимо да другом руком тај положај имитира</a:t>
            </a:r>
          </a:p>
          <a:p>
            <a:pPr marL="0" indent="0">
              <a:buNone/>
            </a:pPr>
            <a:r>
              <a:rPr lang="sr-Cyrl-RS" sz="2000" dirty="0" smtClean="0"/>
              <a:t>- Губитак положајног сензибилитета: Псеудоатетоза: „свирање на клавиру“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817DF-F637-4325-ABE8-353BD9F8C905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20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4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l"/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800" dirty="0" smtClean="0"/>
              <a:t>2.Вибрациони сензибилитет</a:t>
            </a:r>
            <a:endParaRPr lang="en-US" sz="2800" dirty="0" smtClean="0"/>
          </a:p>
          <a:p>
            <a:pPr marL="0" indent="0">
              <a:buNone/>
            </a:pPr>
            <a:endParaRPr lang="sr-Cyrl-RS" sz="2800" dirty="0" smtClean="0"/>
          </a:p>
          <a:p>
            <a:pPr marL="0" indent="0">
              <a:buNone/>
            </a:pPr>
            <a:r>
              <a:rPr lang="sr-Cyrl-RS" sz="2000" dirty="0" smtClean="0"/>
              <a:t>-Осећај вибрације при прислањању активиране вибрационе виљушке својим непарним крајем ан одређене коштане структуре</a:t>
            </a:r>
          </a:p>
          <a:p>
            <a:pPr marL="0" indent="0">
              <a:buNone/>
            </a:pPr>
            <a:r>
              <a:rPr lang="sr-Cyrl-RS" sz="2000" dirty="0" smtClean="0"/>
              <a:t>-Вибрациона виљушка од 128 херца</a:t>
            </a:r>
          </a:p>
          <a:p>
            <a:pPr marL="0" indent="0">
              <a:buNone/>
            </a:pPr>
            <a:r>
              <a:rPr lang="sr-Cyrl-RS" sz="2000" dirty="0" smtClean="0"/>
              <a:t>-Дистални зглоб палца, метатарзални зглоб, малеолуси, гребен тибије, </a:t>
            </a:r>
            <a:r>
              <a:rPr lang="sr-Latn-RS" sz="2000" dirty="0" smtClean="0"/>
              <a:t>spina illiaca anterior superior</a:t>
            </a:r>
            <a:r>
              <a:rPr lang="sr-Cyrl-RS" sz="2000" dirty="0" smtClean="0"/>
              <a:t>,</a:t>
            </a:r>
            <a:r>
              <a:rPr lang="sr-Latn-RS" sz="2000" dirty="0" smtClean="0"/>
              <a:t> </a:t>
            </a:r>
            <a:r>
              <a:rPr lang="sr-Cyrl-RS" sz="2000" dirty="0" smtClean="0"/>
              <a:t>спинозни наставци кичмених пршљенова, дистални зглоб кажипрста шаке, зглоб ручја, зглоб лакта</a:t>
            </a:r>
            <a:r>
              <a:rPr lang="sr-Cyrl-RS" sz="2000" dirty="0"/>
              <a:t>,</a:t>
            </a:r>
            <a:r>
              <a:rPr lang="sr-Cyrl-RS" sz="2000" dirty="0" smtClean="0"/>
              <a:t> стернум</a:t>
            </a:r>
            <a:r>
              <a:rPr lang="sr-Cyrl-RS" sz="2000" dirty="0"/>
              <a:t>,</a:t>
            </a:r>
            <a:r>
              <a:rPr lang="sr-Cyrl-RS" sz="2000" dirty="0" smtClean="0"/>
              <a:t> клавикула</a:t>
            </a:r>
          </a:p>
          <a:p>
            <a:pPr marL="0" indent="0">
              <a:buNone/>
            </a:pPr>
            <a:r>
              <a:rPr lang="sr-Cyrl-RS" sz="2000" dirty="0" smtClean="0"/>
              <a:t>-“Зујање“ „трнци“</a:t>
            </a:r>
          </a:p>
          <a:p>
            <a:pPr marL="0" indent="0">
              <a:buNone/>
            </a:pPr>
            <a:r>
              <a:rPr lang="sr-Cyrl-RS" sz="2000" dirty="0" smtClean="0"/>
              <a:t>-Оштећење код лезије периферних нерава, нервних коренова, задњих снопова килмене мождине, медијалног лемнискуса, централне пројекције</a:t>
            </a:r>
          </a:p>
          <a:p>
            <a:pPr marL="0" indent="0">
              <a:buNone/>
            </a:pPr>
            <a:r>
              <a:rPr lang="sr-Cyrl-RS" sz="2000" dirty="0" smtClean="0"/>
              <a:t>- Осећај вибрација:</a:t>
            </a:r>
            <a:r>
              <a:rPr lang="en-US" sz="2000" dirty="0" smtClean="0"/>
              <a:t> </a:t>
            </a:r>
            <a:r>
              <a:rPr lang="sr-Cyrl-RS" sz="2000" dirty="0" smtClean="0">
                <a:solidFill>
                  <a:srgbClr val="FFFF00"/>
                </a:solidFill>
              </a:rPr>
              <a:t>палестезија</a:t>
            </a:r>
            <a:endParaRPr lang="sr-Cyrl-RS" sz="2000" dirty="0" smtClean="0"/>
          </a:p>
          <a:p>
            <a:pPr marL="0" indent="0">
              <a:buNone/>
            </a:pPr>
            <a:r>
              <a:rPr lang="sr-Cyrl-RS" sz="2000" dirty="0" smtClean="0"/>
              <a:t>- Губитак: </a:t>
            </a:r>
            <a:r>
              <a:rPr lang="sr-Cyrl-RS" sz="2000" dirty="0" smtClean="0">
                <a:solidFill>
                  <a:srgbClr val="FFFF00"/>
                </a:solidFill>
              </a:rPr>
              <a:t>паланестезија</a:t>
            </a:r>
            <a:endParaRPr lang="sr-Cyrl-RS" sz="20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F866F44-09D5-4508-9C5D-4EE345A840B1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21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20615" y="116632"/>
            <a:ext cx="2628900" cy="17430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4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800" dirty="0" smtClean="0"/>
              <a:t>                              3. Осећај притиска</a:t>
            </a:r>
          </a:p>
          <a:p>
            <a:pPr marL="0" indent="0">
              <a:buNone/>
            </a:pPr>
            <a:r>
              <a:rPr lang="sr-Cyrl-RS" sz="2000" dirty="0" smtClean="0"/>
              <a:t>-Задњи фуникули КМ; Рецептори у поткожним структурама</a:t>
            </a:r>
          </a:p>
          <a:p>
            <a:pPr marL="0" indent="0">
              <a:buNone/>
            </a:pPr>
            <a:r>
              <a:rPr lang="sr-Cyrl-RS" sz="2000" dirty="0" smtClean="0"/>
              <a:t>-Тупим, заобљеним предметом или јагодицама прста притискамо дубоке структуре (мишићне масе, тетиве и сл)</a:t>
            </a:r>
          </a:p>
          <a:p>
            <a:pPr marL="0" indent="0">
              <a:buNone/>
            </a:pPr>
            <a:r>
              <a:rPr lang="sr-Cyrl-RS" sz="2000" dirty="0" smtClean="0"/>
              <a:t>-Нормалан налаз: детектовање и локализација притиска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sr-Cyrl-RS" sz="2800" dirty="0"/>
              <a:t> </a:t>
            </a:r>
            <a:r>
              <a:rPr lang="sr-Cyrl-RS" sz="2800" dirty="0" smtClean="0"/>
              <a:t>      </a:t>
            </a:r>
            <a:r>
              <a:rPr lang="en-US" sz="2800" dirty="0" smtClean="0"/>
              <a:t> </a:t>
            </a:r>
            <a:r>
              <a:rPr lang="sr-Cyrl-RS" sz="2800" dirty="0" smtClean="0"/>
              <a:t>                    4. Осећај дубоког бола</a:t>
            </a:r>
          </a:p>
          <a:p>
            <a:pPr marL="0" indent="0">
              <a:buNone/>
            </a:pPr>
            <a:r>
              <a:rPr lang="sr-Cyrl-RS" sz="2000" dirty="0" smtClean="0"/>
              <a:t>- Бол из дубоких ткива је дифузан, слабије локализован од површинског</a:t>
            </a:r>
          </a:p>
          <a:p>
            <a:pPr marL="0" indent="0">
              <a:buNone/>
            </a:pPr>
            <a:r>
              <a:rPr lang="sr-Cyrl-RS" sz="2000" dirty="0" smtClean="0"/>
              <a:t>-Снажним стезањем мишића и тетива (Ахилова)</a:t>
            </a:r>
          </a:p>
          <a:p>
            <a:pPr marL="0" indent="0">
              <a:buNone/>
            </a:pPr>
            <a:r>
              <a:rPr lang="sr-Cyrl-RS" sz="2000" dirty="0" smtClean="0"/>
              <a:t>-Губитак је типичан за табес дорзалес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3D3CAB-A0D3-4629-BBAE-7E2AC715ED90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22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4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145435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sz="2000" dirty="0" smtClean="0"/>
              <a:t>                  </a:t>
            </a:r>
            <a:r>
              <a:rPr lang="sr-Cyrl-RS" sz="2800" dirty="0" smtClean="0"/>
              <a:t>Оштећење сензибилитета и његов значај</a:t>
            </a:r>
          </a:p>
          <a:p>
            <a:pPr marL="0" indent="0">
              <a:buNone/>
            </a:pPr>
            <a:endParaRPr lang="sr-Cyrl-RS" sz="2800" dirty="0" smtClean="0"/>
          </a:p>
          <a:p>
            <a:pPr>
              <a:buFontTx/>
              <a:buChar char="-"/>
            </a:pPr>
            <a:r>
              <a:rPr lang="sr-Cyrl-RS" sz="2000" dirty="0" smtClean="0"/>
              <a:t>Ако код болесника који наводи сензитивне симптоме у неуролошком налазу нема објективних сензитивних испада то још увек не значи да су ови симптоми психогене природе</a:t>
            </a:r>
          </a:p>
          <a:p>
            <a:pPr>
              <a:buFontTx/>
              <a:buChar char="-"/>
            </a:pPr>
            <a:r>
              <a:rPr lang="sr-Cyrl-RS" sz="2000" dirty="0" smtClean="0"/>
              <a:t>Сензитивни симптоми се често јављају пре настанка објективних сензитивних знакова</a:t>
            </a:r>
          </a:p>
          <a:p>
            <a:pPr marL="0" indent="0">
              <a:buNone/>
            </a:pPr>
            <a:r>
              <a:rPr lang="sr-Cyrl-RS" sz="2000" dirty="0" smtClean="0"/>
              <a:t>-    Сензитивни синдроми</a:t>
            </a:r>
          </a:p>
          <a:p>
            <a:pPr marL="0" indent="0">
              <a:buNone/>
            </a:pPr>
            <a:r>
              <a:rPr lang="sr-Cyrl-RS" sz="2000" dirty="0" smtClean="0"/>
              <a:t>           Синдроми оштећења периферних нерава</a:t>
            </a:r>
          </a:p>
          <a:p>
            <a:pPr marL="0" indent="0">
              <a:buNone/>
            </a:pPr>
            <a:r>
              <a:rPr lang="sr-Cyrl-RS" sz="2000" dirty="0" smtClean="0"/>
              <a:t>           Лезије дорзалних коренова и ганглиона</a:t>
            </a:r>
          </a:p>
          <a:p>
            <a:pPr marL="0" indent="0">
              <a:buNone/>
            </a:pPr>
            <a:r>
              <a:rPr lang="sr-Cyrl-RS" sz="2000" dirty="0" smtClean="0"/>
              <a:t>           Синдроми лезије кичмене мождине</a:t>
            </a:r>
          </a:p>
          <a:p>
            <a:pPr marL="0" indent="0">
              <a:buNone/>
            </a:pPr>
            <a:r>
              <a:rPr lang="sr-Cyrl-RS" sz="2000" dirty="0" smtClean="0"/>
              <a:t>           Синдроми лезије можданог стабла</a:t>
            </a:r>
          </a:p>
          <a:p>
            <a:pPr marL="0" indent="0">
              <a:buNone/>
            </a:pPr>
            <a:r>
              <a:rPr lang="sr-Cyrl-RS" sz="2000" dirty="0" smtClean="0"/>
              <a:t>           Таламусни синдром</a:t>
            </a:r>
          </a:p>
          <a:p>
            <a:pPr marL="0" indent="0">
              <a:buNone/>
            </a:pPr>
            <a:r>
              <a:rPr lang="sr-Cyrl-RS" sz="2000" dirty="0" smtClean="0"/>
              <a:t>           Синдром лезије сензитивне коре</a:t>
            </a:r>
          </a:p>
          <a:p>
            <a:pPr marL="0" indent="0">
              <a:buNone/>
            </a:pPr>
            <a:r>
              <a:rPr lang="sr-Cyrl-RS" sz="2000" dirty="0" smtClean="0"/>
              <a:t>           Психогени поремећај сензибилитета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22D71C-E546-4F5C-99BB-55843ACC4140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23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4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sr-Cyrl-RS" dirty="0"/>
              <a:t>Преглед сензибилитета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78112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                    Најчешће форме губитка сензибилитета</a:t>
            </a:r>
          </a:p>
          <a:p>
            <a:pPr marL="0" indent="0">
              <a:buNone/>
            </a:pPr>
            <a:r>
              <a:rPr lang="sr-Cyrl-RS" sz="2000" dirty="0" smtClean="0"/>
              <a:t>1.Губитак у истој половини лица и тела код оштећења хемисфера и структура </a:t>
            </a:r>
            <a:r>
              <a:rPr lang="sr-Cyrl-RS" sz="2000" dirty="0" smtClean="0">
                <a:solidFill>
                  <a:srgbClr val="FFFF00"/>
                </a:solidFill>
              </a:rPr>
              <a:t>изнад продужене мождине</a:t>
            </a:r>
            <a:endParaRPr lang="sr-Cyrl-RS" sz="2000" dirty="0" smtClean="0"/>
          </a:p>
          <a:p>
            <a:pPr marL="0" indent="0">
              <a:buNone/>
            </a:pPr>
            <a:r>
              <a:rPr lang="sr-Cyrl-RS" sz="2000" dirty="0" smtClean="0"/>
              <a:t>2. Укрштени губитак сензибилитета за бол и температуру код </a:t>
            </a:r>
            <a:r>
              <a:rPr lang="sr-Cyrl-RS" sz="2000" dirty="0" smtClean="0">
                <a:solidFill>
                  <a:srgbClr val="FFFF00"/>
                </a:solidFill>
              </a:rPr>
              <a:t>латералне лезије кичмене мождине</a:t>
            </a:r>
          </a:p>
          <a:p>
            <a:pPr marL="0" indent="0">
              <a:buNone/>
            </a:pPr>
            <a:r>
              <a:rPr lang="sr-Cyrl-RS" sz="2000" dirty="0" smtClean="0"/>
              <a:t>3. </a:t>
            </a:r>
            <a:r>
              <a:rPr lang="sr-Cyrl-RS" sz="2000" dirty="0" smtClean="0">
                <a:solidFill>
                  <a:srgbClr val="FFFF00"/>
                </a:solidFill>
              </a:rPr>
              <a:t>Ниво сензибилитета </a:t>
            </a:r>
            <a:r>
              <a:rPr lang="sr-Cyrl-RS" sz="2000" dirty="0" smtClean="0"/>
              <a:t>од средине грудног коша</a:t>
            </a:r>
          </a:p>
          <a:p>
            <a:pPr marL="0" indent="0">
              <a:buNone/>
            </a:pPr>
            <a:r>
              <a:rPr lang="sr-Cyrl-RS" sz="2000" dirty="0" smtClean="0"/>
              <a:t>4. Дисоцирани „висећи“ сензибилитета за бол и температуру услед </a:t>
            </a:r>
            <a:r>
              <a:rPr lang="sr-Cyrl-RS" sz="2000" dirty="0" smtClean="0">
                <a:solidFill>
                  <a:srgbClr val="FFFF00"/>
                </a:solidFill>
              </a:rPr>
              <a:t>сирингомијелије</a:t>
            </a:r>
            <a:endParaRPr lang="sr-Cyrl-RS" sz="2000" dirty="0" smtClean="0"/>
          </a:p>
          <a:p>
            <a:pPr marL="0" indent="0">
              <a:buNone/>
            </a:pPr>
            <a:r>
              <a:rPr lang="sr-Cyrl-RS" sz="2000" dirty="0" smtClean="0"/>
              <a:t>5. Испад сензибилитета по типу „чарапа“ и „рукавица“ код </a:t>
            </a:r>
            <a:r>
              <a:rPr lang="sr-Cyrl-RS" sz="2000" dirty="0" smtClean="0">
                <a:solidFill>
                  <a:srgbClr val="FFFF00"/>
                </a:solidFill>
              </a:rPr>
              <a:t>полинеуропатије</a:t>
            </a:r>
            <a:endParaRPr lang="sr-Cyrl-RS" sz="2000" dirty="0" smtClean="0"/>
          </a:p>
          <a:p>
            <a:pPr marL="0" indent="0">
              <a:buNone/>
            </a:pPr>
            <a:r>
              <a:rPr lang="sr-Cyrl-RS" sz="2000" dirty="0" smtClean="0"/>
              <a:t>6. Укрштени губитак сензибилитета код </a:t>
            </a:r>
            <a:r>
              <a:rPr lang="sr-Latn-RS" sz="2000" dirty="0" smtClean="0">
                <a:solidFill>
                  <a:srgbClr val="FFFF00"/>
                </a:solidFill>
              </a:rPr>
              <a:t>Brown</a:t>
            </a:r>
            <a:r>
              <a:rPr lang="sr-Cyrl-RS" sz="2000" dirty="0" smtClean="0">
                <a:solidFill>
                  <a:srgbClr val="FFFF00"/>
                </a:solidFill>
              </a:rPr>
              <a:t>-</a:t>
            </a:r>
            <a:r>
              <a:rPr lang="sr-Latn-RS" sz="2000" dirty="0" smtClean="0">
                <a:solidFill>
                  <a:srgbClr val="FFFF00"/>
                </a:solidFill>
              </a:rPr>
              <a:t>Sequardovog sy</a:t>
            </a:r>
            <a:endParaRPr lang="sr-Cyrl-RS" sz="2000" dirty="0" smtClean="0"/>
          </a:p>
          <a:p>
            <a:pPr marL="0" indent="0">
              <a:buNone/>
            </a:pPr>
            <a:r>
              <a:rPr lang="sr-Cyrl-RS" sz="2000" dirty="0" smtClean="0"/>
              <a:t>7. Испад сензибилитета по типу испада у </a:t>
            </a:r>
            <a:r>
              <a:rPr lang="sr-Cyrl-RS" sz="2000" dirty="0" smtClean="0">
                <a:solidFill>
                  <a:srgbClr val="FFFF00"/>
                </a:solidFill>
              </a:rPr>
              <a:t>дерматому</a:t>
            </a:r>
            <a:r>
              <a:rPr lang="sr-Cyrl-RS" sz="2000" dirty="0" smtClean="0"/>
              <a:t> код цервикалне и лумбосакралне радикулопатије</a:t>
            </a:r>
            <a:endParaRPr lang="sr-Latn-RS" sz="20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A7EFC8-C8F8-4CB6-9FD2-60BD30BFE221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24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1241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800" dirty="0" smtClean="0"/>
              <a:t>       </a:t>
            </a:r>
            <a:r>
              <a:rPr lang="sr-Cyrl-RS" sz="2800" dirty="0" smtClean="0"/>
              <a:t> Синдроми оштећења периферних нерава</a:t>
            </a:r>
          </a:p>
          <a:p>
            <a:pPr marL="0" indent="0">
              <a:buNone/>
            </a:pPr>
            <a:endParaRPr lang="sr-Cyrl-RS" sz="2800" dirty="0" smtClean="0"/>
          </a:p>
          <a:p>
            <a:pPr marL="0" indent="0">
              <a:buNone/>
            </a:pPr>
            <a:r>
              <a:rPr lang="sr-Cyrl-RS" sz="2000" dirty="0" smtClean="0"/>
              <a:t>А) </a:t>
            </a:r>
            <a:r>
              <a:rPr lang="sr-Cyrl-RS" sz="2000" dirty="0" smtClean="0">
                <a:solidFill>
                  <a:srgbClr val="FFFF00"/>
                </a:solidFill>
              </a:rPr>
              <a:t>Мононеуропатија </a:t>
            </a:r>
            <a:r>
              <a:rPr lang="sr-Cyrl-RS" sz="2000" dirty="0" smtClean="0"/>
              <a:t>(оштећење само јендог нерва)</a:t>
            </a:r>
            <a:endParaRPr lang="sr-Cyrl-RS" sz="2000" dirty="0" smtClean="0"/>
          </a:p>
          <a:p>
            <a:pPr marL="0" indent="0">
              <a:buNone/>
            </a:pPr>
            <a:r>
              <a:rPr lang="sr-Cyrl-RS" sz="2000" dirty="0" smtClean="0"/>
              <a:t>Испад </a:t>
            </a:r>
            <a:r>
              <a:rPr lang="sr-Cyrl-RS" sz="2000" dirty="0" smtClean="0"/>
              <a:t>сензибилитета за све модалитет </a:t>
            </a:r>
            <a:r>
              <a:rPr lang="sr-Cyrl-RS" sz="2000" dirty="0" smtClean="0"/>
              <a:t>у овалним подручјима његове сензитивне инервације</a:t>
            </a:r>
          </a:p>
          <a:p>
            <a:pPr marL="0" indent="0">
              <a:buNone/>
            </a:pPr>
            <a:r>
              <a:rPr lang="sr-Cyrl-RS" sz="2000" dirty="0" smtClean="0"/>
              <a:t>Б) </a:t>
            </a:r>
            <a:r>
              <a:rPr lang="sr-Latn-RS" sz="2000" dirty="0" smtClean="0">
                <a:solidFill>
                  <a:srgbClr val="FFFF00"/>
                </a:solidFill>
              </a:rPr>
              <a:t>mononeuritis multiplex </a:t>
            </a:r>
            <a:r>
              <a:rPr lang="sr-Cyrl-RS" sz="2000" dirty="0" smtClean="0"/>
              <a:t>подразумева појединачну захваћеност више периферних нерава у различитим временским интервалима</a:t>
            </a:r>
            <a:endParaRPr lang="sr-Latn-RS" sz="2000" dirty="0"/>
          </a:p>
          <a:p>
            <a:pPr marL="0" indent="0">
              <a:buNone/>
            </a:pPr>
            <a:r>
              <a:rPr lang="sr-Cyrl-RS" sz="2000" dirty="0" smtClean="0"/>
              <a:t>В</a:t>
            </a:r>
            <a:r>
              <a:rPr lang="sr-Cyrl-RS" sz="2000" dirty="0" smtClean="0"/>
              <a:t>) </a:t>
            </a:r>
            <a:r>
              <a:rPr lang="sr-Cyrl-RS" sz="2000" dirty="0" smtClean="0">
                <a:solidFill>
                  <a:srgbClr val="FFFF00"/>
                </a:solidFill>
              </a:rPr>
              <a:t>Полинеуропатија</a:t>
            </a:r>
            <a:r>
              <a:rPr lang="sr-Cyrl-RS" sz="2000" dirty="0" smtClean="0"/>
              <a:t>:</a:t>
            </a:r>
          </a:p>
          <a:p>
            <a:pPr marL="0" indent="0">
              <a:buNone/>
            </a:pPr>
            <a:r>
              <a:rPr lang="sr-Cyrl-RS" sz="2000" dirty="0" smtClean="0"/>
              <a:t>Испад сензибилитета је по правилу симетричан, више испољен дистално, типично у виду „чарапа“ или „рукавица“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CA9EB-0415-416C-B968-F84F83C840F1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25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38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68863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800" dirty="0" smtClean="0"/>
              <a:t>                    Оштећење периферног нерва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endParaRPr lang="sr-Latn-RS" sz="2000" dirty="0" smtClean="0"/>
          </a:p>
          <a:p>
            <a:pPr marL="0" indent="0">
              <a:buNone/>
            </a:pPr>
            <a:endParaRPr lang="sr-Latn-RS" sz="2000" dirty="0"/>
          </a:p>
          <a:p>
            <a:pPr marL="0" indent="0">
              <a:buNone/>
            </a:pPr>
            <a:endParaRPr lang="sr-Latn-RS" sz="2000" dirty="0" smtClean="0"/>
          </a:p>
          <a:p>
            <a:pPr marL="0" indent="0">
              <a:buNone/>
            </a:pPr>
            <a:endParaRPr lang="sr-Latn-RS" sz="2000" dirty="0" smtClean="0"/>
          </a:p>
          <a:p>
            <a:pPr marL="0" indent="0">
              <a:buNone/>
            </a:pPr>
            <a:endParaRPr lang="sr-Latn-RS" sz="2000" dirty="0" smtClean="0"/>
          </a:p>
          <a:p>
            <a:pPr marL="0" indent="0">
              <a:buNone/>
            </a:pPr>
            <a:endParaRPr lang="sr-Latn-RS" sz="2000" dirty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C8CA9EB-0415-416C-B968-F84F83C840F1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26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13324" y="2204864"/>
            <a:ext cx="5040560" cy="33843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14940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C060-0786-483A-B111-BEA45CB69407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27</a:t>
            </a:fld>
            <a:endParaRPr lang="en-US" dirty="0"/>
          </a:p>
        </p:txBody>
      </p:sp>
      <p:grpSp>
        <p:nvGrpSpPr>
          <p:cNvPr id="4" name="Group 3"/>
          <p:cNvGrpSpPr>
            <a:grpSpLocks/>
          </p:cNvGrpSpPr>
          <p:nvPr/>
        </p:nvGrpSpPr>
        <p:grpSpPr bwMode="auto">
          <a:xfrm>
            <a:off x="1691680" y="866328"/>
            <a:ext cx="5040559" cy="5298975"/>
            <a:chOff x="7178" y="5938"/>
            <a:chExt cx="3747" cy="6714"/>
          </a:xfrm>
        </p:grpSpPr>
        <p:pic>
          <p:nvPicPr>
            <p:cNvPr id="8197" name="Picture 5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7178" y="5938"/>
              <a:ext cx="3060" cy="37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198" name="Picture 6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365" y="8781"/>
              <a:ext cx="2560" cy="387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3647476" y="6318612"/>
            <a:ext cx="136287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N. medianus</a:t>
            </a:r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2987824" y="404664"/>
            <a:ext cx="2947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dirty="0" smtClean="0"/>
              <a:t>Мононеуропатије (1)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2318108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C060-0786-483A-B111-BEA45CB69407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28</a:t>
            </a:fld>
            <a:endParaRPr 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1483491" y="1064009"/>
            <a:ext cx="6335107" cy="4712514"/>
            <a:chOff x="1079" y="1086"/>
            <a:chExt cx="3690" cy="6054"/>
          </a:xfrm>
        </p:grpSpPr>
        <p:pic>
          <p:nvPicPr>
            <p:cNvPr id="9219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79" y="1086"/>
              <a:ext cx="3340" cy="331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9220" name="Picture 4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009" y="3757"/>
              <a:ext cx="2760" cy="338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10" name="TextBox 9"/>
          <p:cNvSpPr txBox="1"/>
          <p:nvPr/>
        </p:nvSpPr>
        <p:spPr>
          <a:xfrm>
            <a:off x="4067944" y="6309320"/>
            <a:ext cx="107433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N. ulnaris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987824" y="404664"/>
            <a:ext cx="2947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dirty="0" smtClean="0"/>
              <a:t>Мононеуропатије (2)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5673776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C060-0786-483A-B111-BEA45CB69407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29</a:t>
            </a:fld>
            <a:endParaRPr 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2348362" y="836712"/>
            <a:ext cx="3960440" cy="5112318"/>
            <a:chOff x="8892" y="586"/>
            <a:chExt cx="2300" cy="6048"/>
          </a:xfrm>
        </p:grpSpPr>
        <p:pic>
          <p:nvPicPr>
            <p:cNvPr id="10243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892" y="586"/>
              <a:ext cx="2300" cy="604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Freeform 4"/>
            <p:cNvSpPr>
              <a:spLocks/>
            </p:cNvSpPr>
            <p:nvPr/>
          </p:nvSpPr>
          <p:spPr bwMode="auto">
            <a:xfrm>
              <a:off x="9369" y="1530"/>
              <a:ext cx="343" cy="1136"/>
            </a:xfrm>
            <a:custGeom>
              <a:avLst/>
              <a:gdLst>
                <a:gd name="T0" fmla="+- 0 9614 9369"/>
                <a:gd name="T1" fmla="*/ T0 w 343"/>
                <a:gd name="T2" fmla="+- 0 1531 1531"/>
                <a:gd name="T3" fmla="*/ 1531 h 1136"/>
                <a:gd name="T4" fmla="+- 0 9639 9369"/>
                <a:gd name="T5" fmla="*/ T4 w 343"/>
                <a:gd name="T6" fmla="+- 0 1737 1531"/>
                <a:gd name="T7" fmla="*/ 1737 h 1136"/>
                <a:gd name="T8" fmla="+- 0 9654 9369"/>
                <a:gd name="T9" fmla="*/ T8 w 343"/>
                <a:gd name="T10" fmla="+- 0 1855 1531"/>
                <a:gd name="T11" fmla="*/ 1855 h 1136"/>
                <a:gd name="T12" fmla="+- 0 9662 9369"/>
                <a:gd name="T13" fmla="*/ T12 w 343"/>
                <a:gd name="T14" fmla="+- 0 1925 1531"/>
                <a:gd name="T15" fmla="*/ 1925 h 1136"/>
                <a:gd name="T16" fmla="+- 0 9669 9369"/>
                <a:gd name="T17" fmla="*/ T16 w 343"/>
                <a:gd name="T18" fmla="+- 0 1993 1531"/>
                <a:gd name="T19" fmla="*/ 1993 h 1136"/>
                <a:gd name="T20" fmla="+- 0 9680 9369"/>
                <a:gd name="T21" fmla="*/ T20 w 343"/>
                <a:gd name="T22" fmla="+- 0 2128 1531"/>
                <a:gd name="T23" fmla="*/ 2128 h 1136"/>
                <a:gd name="T24" fmla="+- 0 9695 9369"/>
                <a:gd name="T25" fmla="*/ T24 w 343"/>
                <a:gd name="T26" fmla="+- 0 2319 1531"/>
                <a:gd name="T27" fmla="*/ 2319 h 1136"/>
                <a:gd name="T28" fmla="+- 0 9706 9369"/>
                <a:gd name="T29" fmla="*/ T28 w 343"/>
                <a:gd name="T30" fmla="+- 0 2489 1531"/>
                <a:gd name="T31" fmla="*/ 2489 h 1136"/>
                <a:gd name="T32" fmla="+- 0 9712 9369"/>
                <a:gd name="T33" fmla="*/ T32 w 343"/>
                <a:gd name="T34" fmla="+- 0 2563 1531"/>
                <a:gd name="T35" fmla="*/ 2563 h 1136"/>
                <a:gd name="T36" fmla="+- 0 9694 9369"/>
                <a:gd name="T37" fmla="*/ T36 w 343"/>
                <a:gd name="T38" fmla="+- 0 2605 1531"/>
                <a:gd name="T39" fmla="*/ 2605 h 1136"/>
                <a:gd name="T40" fmla="+- 0 9649 9369"/>
                <a:gd name="T41" fmla="*/ T40 w 343"/>
                <a:gd name="T42" fmla="+- 0 2636 1531"/>
                <a:gd name="T43" fmla="*/ 2636 h 1136"/>
                <a:gd name="T44" fmla="+- 0 9585 9369"/>
                <a:gd name="T45" fmla="*/ T44 w 343"/>
                <a:gd name="T46" fmla="+- 0 2656 1531"/>
                <a:gd name="T47" fmla="*/ 2656 h 1136"/>
                <a:gd name="T48" fmla="+- 0 9511 9369"/>
                <a:gd name="T49" fmla="*/ T48 w 343"/>
                <a:gd name="T50" fmla="+- 0 2666 1531"/>
                <a:gd name="T51" fmla="*/ 2666 h 1136"/>
                <a:gd name="T52" fmla="+- 0 9436 9369"/>
                <a:gd name="T53" fmla="*/ T52 w 343"/>
                <a:gd name="T54" fmla="+- 0 2666 1531"/>
                <a:gd name="T55" fmla="*/ 2666 h 1136"/>
                <a:gd name="T56" fmla="+- 0 9369 9369"/>
                <a:gd name="T57" fmla="*/ T56 w 343"/>
                <a:gd name="T58" fmla="+- 0 2658 1531"/>
                <a:gd name="T59" fmla="*/ 2658 h 1136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  <a:cxn ang="0">
                  <a:pos x="T57" y="T59"/>
                </a:cxn>
              </a:cxnLst>
              <a:rect l="0" t="0" r="r" b="b"/>
              <a:pathLst>
                <a:path w="343" h="1136">
                  <a:moveTo>
                    <a:pt x="245" y="0"/>
                  </a:moveTo>
                  <a:lnTo>
                    <a:pt x="270" y="206"/>
                  </a:lnTo>
                  <a:lnTo>
                    <a:pt x="285" y="324"/>
                  </a:lnTo>
                  <a:lnTo>
                    <a:pt x="293" y="394"/>
                  </a:lnTo>
                  <a:lnTo>
                    <a:pt x="300" y="462"/>
                  </a:lnTo>
                  <a:lnTo>
                    <a:pt x="311" y="597"/>
                  </a:lnTo>
                  <a:lnTo>
                    <a:pt x="326" y="788"/>
                  </a:lnTo>
                  <a:lnTo>
                    <a:pt x="337" y="958"/>
                  </a:lnTo>
                  <a:lnTo>
                    <a:pt x="343" y="1032"/>
                  </a:lnTo>
                  <a:lnTo>
                    <a:pt x="325" y="1074"/>
                  </a:lnTo>
                  <a:lnTo>
                    <a:pt x="280" y="1105"/>
                  </a:lnTo>
                  <a:lnTo>
                    <a:pt x="216" y="1125"/>
                  </a:lnTo>
                  <a:lnTo>
                    <a:pt x="142" y="1135"/>
                  </a:lnTo>
                  <a:lnTo>
                    <a:pt x="67" y="1135"/>
                  </a:lnTo>
                  <a:lnTo>
                    <a:pt x="0" y="1127"/>
                  </a:lnTo>
                </a:path>
              </a:pathLst>
            </a:custGeom>
            <a:noFill/>
            <a:ln w="9525">
              <a:solidFill>
                <a:srgbClr val="282426"/>
              </a:solidFill>
              <a:prstDash val="sysDash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pic>
          <p:nvPicPr>
            <p:cNvPr id="10245" name="Picture 5"/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704" y="2595"/>
              <a:ext cx="333" cy="24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sp>
        <p:nvSpPr>
          <p:cNvPr id="7" name="TextBox 6"/>
          <p:cNvSpPr txBox="1"/>
          <p:nvPr/>
        </p:nvSpPr>
        <p:spPr>
          <a:xfrm>
            <a:off x="4327786" y="6196662"/>
            <a:ext cx="222695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N. Axillaris i n. radialis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2987824" y="404664"/>
            <a:ext cx="2947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dirty="0" smtClean="0"/>
              <a:t>Мононеуропатије (3)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11832987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-Преглед </a:t>
            </a:r>
            <a:r>
              <a:rPr lang="sr-Cyrl-RS" sz="2400" dirty="0" smtClean="0"/>
              <a:t>сензибилитета заузима важно место јер у појединим случајевима може да служи за одређивање места лезије</a:t>
            </a:r>
          </a:p>
          <a:p>
            <a:pPr marL="0" indent="0">
              <a:buNone/>
            </a:pPr>
            <a:r>
              <a:rPr lang="sr-Cyrl-RS" sz="2400" dirty="0" smtClean="0"/>
              <a:t>-Болесник </a:t>
            </a:r>
            <a:r>
              <a:rPr lang="sr-Cyrl-RS" sz="2400" dirty="0" smtClean="0"/>
              <a:t>мора да буде очуване свести, способан да сарађује, не сме бити уморан, треба добро да се концентрише на постављене задатке, да буде што више објективан и неподложан сугестији</a:t>
            </a:r>
          </a:p>
          <a:p>
            <a:pPr marL="0" indent="0">
              <a:buNone/>
            </a:pPr>
            <a:r>
              <a:rPr lang="sr-Cyrl-RS" sz="2400" dirty="0" smtClean="0"/>
              <a:t>-Болесник </a:t>
            </a:r>
            <a:r>
              <a:rPr lang="sr-Cyrl-RS" sz="2400" dirty="0" smtClean="0"/>
              <a:t>мора да разуме шта се од њега захтева</a:t>
            </a:r>
          </a:p>
          <a:p>
            <a:pPr marL="0" indent="0">
              <a:buNone/>
            </a:pPr>
            <a:r>
              <a:rPr lang="sr-Cyrl-RS" sz="2400" dirty="0" smtClean="0"/>
              <a:t>-За </a:t>
            </a:r>
            <a:r>
              <a:rPr lang="sr-Cyrl-RS" sz="2400" dirty="0" smtClean="0"/>
              <a:t>време испитивања неопходно је да се налази у удобном положају, у топлој просторији и у тишини, да му друга збивања не би одвлачила пажњу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4A8-9B7E-41C7-A612-1C7065BBCCC6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254045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C060-0786-483A-B111-BEA45CB69407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30</a:t>
            </a:fld>
            <a:endParaRPr 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3801551" y="332656"/>
            <a:ext cx="2210609" cy="6264695"/>
            <a:chOff x="8323" y="464"/>
            <a:chExt cx="2631" cy="8620"/>
          </a:xfrm>
        </p:grpSpPr>
        <p:pic>
          <p:nvPicPr>
            <p:cNvPr id="11267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673" y="463"/>
              <a:ext cx="2280" cy="862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AutoShape 4"/>
            <p:cNvSpPr>
              <a:spLocks/>
            </p:cNvSpPr>
            <p:nvPr/>
          </p:nvSpPr>
          <p:spPr bwMode="auto">
            <a:xfrm>
              <a:off x="8323" y="3244"/>
              <a:ext cx="2135" cy="5650"/>
            </a:xfrm>
            <a:custGeom>
              <a:avLst/>
              <a:gdLst>
                <a:gd name="T0" fmla="+- 0 8433 8323"/>
                <a:gd name="T1" fmla="*/ T0 w 2135"/>
                <a:gd name="T2" fmla="+- 0 8340 3245"/>
                <a:gd name="T3" fmla="*/ 8340 h 5650"/>
                <a:gd name="T4" fmla="+- 0 9683 8323"/>
                <a:gd name="T5" fmla="*/ T4 w 2135"/>
                <a:gd name="T6" fmla="+- 0 8895 3245"/>
                <a:gd name="T7" fmla="*/ 8895 h 5650"/>
                <a:gd name="T8" fmla="+- 0 8593 8323"/>
                <a:gd name="T9" fmla="*/ T8 w 2135"/>
                <a:gd name="T10" fmla="+- 0 7395 3245"/>
                <a:gd name="T11" fmla="*/ 7395 h 5650"/>
                <a:gd name="T12" fmla="+- 0 10103 8323"/>
                <a:gd name="T13" fmla="*/ T12 w 2135"/>
                <a:gd name="T14" fmla="+- 0 7395 3245"/>
                <a:gd name="T15" fmla="*/ 7395 h 5650"/>
                <a:gd name="T16" fmla="+- 0 9008 8323"/>
                <a:gd name="T17" fmla="*/ T16 w 2135"/>
                <a:gd name="T18" fmla="+- 0 7025 3245"/>
                <a:gd name="T19" fmla="*/ 7025 h 5650"/>
                <a:gd name="T20" fmla="+- 0 10458 8323"/>
                <a:gd name="T21" fmla="*/ T20 w 2135"/>
                <a:gd name="T22" fmla="+- 0 6745 3245"/>
                <a:gd name="T23" fmla="*/ 6745 h 5650"/>
                <a:gd name="T24" fmla="+- 0 10093 8323"/>
                <a:gd name="T25" fmla="*/ T24 w 2135"/>
                <a:gd name="T26" fmla="+- 0 6225 3245"/>
                <a:gd name="T27" fmla="*/ 6225 h 5650"/>
                <a:gd name="T28" fmla="+- 0 9023 8323"/>
                <a:gd name="T29" fmla="*/ T28 w 2135"/>
                <a:gd name="T30" fmla="+- 0 6455 3245"/>
                <a:gd name="T31" fmla="*/ 6455 h 5650"/>
                <a:gd name="T32" fmla="+- 0 9023 8323"/>
                <a:gd name="T33" fmla="*/ T32 w 2135"/>
                <a:gd name="T34" fmla="+- 0 5920 3245"/>
                <a:gd name="T35" fmla="*/ 5920 h 5650"/>
                <a:gd name="T36" fmla="+- 0 10418 8323"/>
                <a:gd name="T37" fmla="*/ T36 w 2135"/>
                <a:gd name="T38" fmla="+- 0 5720 3245"/>
                <a:gd name="T39" fmla="*/ 5720 h 5650"/>
                <a:gd name="T40" fmla="+- 0 9038 8323"/>
                <a:gd name="T41" fmla="*/ T40 w 2135"/>
                <a:gd name="T42" fmla="+- 0 3552 3245"/>
                <a:gd name="T43" fmla="*/ 3552 h 5650"/>
                <a:gd name="T44" fmla="+- 0 9853 8323"/>
                <a:gd name="T45" fmla="*/ T44 w 2135"/>
                <a:gd name="T46" fmla="+- 0 3245 3245"/>
                <a:gd name="T47" fmla="*/ 3245 h 5650"/>
                <a:gd name="T48" fmla="+- 0 8323 8323"/>
                <a:gd name="T49" fmla="*/ T48 w 2135"/>
                <a:gd name="T50" fmla="+- 0 3554 3245"/>
                <a:gd name="T51" fmla="*/ 3554 h 5650"/>
                <a:gd name="T52" fmla="+- 0 9043 8323"/>
                <a:gd name="T53" fmla="*/ T52 w 2135"/>
                <a:gd name="T54" fmla="+- 0 3554 3245"/>
                <a:gd name="T55" fmla="*/ 3554 h 565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  <a:cxn ang="0">
                  <a:pos x="T33" y="T35"/>
                </a:cxn>
                <a:cxn ang="0">
                  <a:pos x="T37" y="T39"/>
                </a:cxn>
                <a:cxn ang="0">
                  <a:pos x="T41" y="T43"/>
                </a:cxn>
                <a:cxn ang="0">
                  <a:pos x="T45" y="T47"/>
                </a:cxn>
                <a:cxn ang="0">
                  <a:pos x="T49" y="T51"/>
                </a:cxn>
                <a:cxn ang="0">
                  <a:pos x="T53" y="T55"/>
                </a:cxn>
              </a:cxnLst>
              <a:rect l="0" t="0" r="r" b="b"/>
              <a:pathLst>
                <a:path w="2135" h="5650">
                  <a:moveTo>
                    <a:pt x="110" y="5095"/>
                  </a:moveTo>
                  <a:lnTo>
                    <a:pt x="1360" y="5650"/>
                  </a:lnTo>
                  <a:moveTo>
                    <a:pt x="270" y="4150"/>
                  </a:moveTo>
                  <a:lnTo>
                    <a:pt x="1780" y="4150"/>
                  </a:lnTo>
                  <a:moveTo>
                    <a:pt x="685" y="3780"/>
                  </a:moveTo>
                  <a:lnTo>
                    <a:pt x="2135" y="3500"/>
                  </a:lnTo>
                  <a:moveTo>
                    <a:pt x="1770" y="2980"/>
                  </a:moveTo>
                  <a:lnTo>
                    <a:pt x="700" y="3210"/>
                  </a:lnTo>
                  <a:moveTo>
                    <a:pt x="700" y="2675"/>
                  </a:moveTo>
                  <a:lnTo>
                    <a:pt x="2095" y="2475"/>
                  </a:lnTo>
                  <a:moveTo>
                    <a:pt x="715" y="307"/>
                  </a:moveTo>
                  <a:lnTo>
                    <a:pt x="1530" y="0"/>
                  </a:lnTo>
                  <a:moveTo>
                    <a:pt x="0" y="309"/>
                  </a:moveTo>
                  <a:lnTo>
                    <a:pt x="720" y="309"/>
                  </a:lnTo>
                </a:path>
              </a:pathLst>
            </a:custGeom>
            <a:noFill/>
            <a:ln w="9525">
              <a:solidFill>
                <a:srgbClr val="29242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442813" y="2362716"/>
            <a:ext cx="302114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N. cutaneus femoris posterior 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970845" y="5188550"/>
            <a:ext cx="1037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N. suralis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299881" y="4559286"/>
            <a:ext cx="1037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N. suralis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1723958" y="4928618"/>
            <a:ext cx="254377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N. peroneus superficialis 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1807827" y="4064621"/>
            <a:ext cx="24520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N. </a:t>
            </a:r>
            <a:r>
              <a:rPr lang="sr-Latn-RS" dirty="0"/>
              <a:t>p</a:t>
            </a:r>
            <a:r>
              <a:rPr lang="sr-Latn-RS" dirty="0" smtClean="0"/>
              <a:t>erocneus communis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2746454" y="5836622"/>
            <a:ext cx="10550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N. tibialis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845817" y="494469"/>
            <a:ext cx="2947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dirty="0" smtClean="0"/>
              <a:t>Мононеуропатије (4)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028338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C060-0786-483A-B111-BEA45CB69407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31</a:t>
            </a:fld>
            <a:endParaRPr lang="en-US" dirty="0"/>
          </a:p>
        </p:txBody>
      </p:sp>
      <p:grpSp>
        <p:nvGrpSpPr>
          <p:cNvPr id="4" name="Group 2"/>
          <p:cNvGrpSpPr>
            <a:grpSpLocks/>
          </p:cNvGrpSpPr>
          <p:nvPr/>
        </p:nvGrpSpPr>
        <p:grpSpPr bwMode="auto">
          <a:xfrm>
            <a:off x="4135965" y="692696"/>
            <a:ext cx="2171195" cy="5760640"/>
            <a:chOff x="8827" y="591"/>
            <a:chExt cx="2181" cy="7580"/>
          </a:xfrm>
        </p:grpSpPr>
        <p:pic>
          <p:nvPicPr>
            <p:cNvPr id="12291" name="Picture 3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9167" y="591"/>
              <a:ext cx="1840" cy="758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5" name="AutoShape 4"/>
            <p:cNvSpPr>
              <a:spLocks/>
            </p:cNvSpPr>
            <p:nvPr/>
          </p:nvSpPr>
          <p:spPr bwMode="auto">
            <a:xfrm>
              <a:off x="8834" y="3688"/>
              <a:ext cx="1723" cy="4020"/>
            </a:xfrm>
            <a:custGeom>
              <a:avLst/>
              <a:gdLst>
                <a:gd name="T0" fmla="+- 0 9567 8834"/>
                <a:gd name="T1" fmla="*/ T0 w 1723"/>
                <a:gd name="T2" fmla="+- 0 3957 3689"/>
                <a:gd name="T3" fmla="*/ 3957 h 4020"/>
                <a:gd name="T4" fmla="+- 0 8928 8834"/>
                <a:gd name="T5" fmla="*/ T4 w 1723"/>
                <a:gd name="T6" fmla="+- 0 3689 3689"/>
                <a:gd name="T7" fmla="*/ 3689 h 4020"/>
                <a:gd name="T8" fmla="+- 0 9957 8834"/>
                <a:gd name="T9" fmla="*/ T8 w 1723"/>
                <a:gd name="T10" fmla="+- 0 5582 3689"/>
                <a:gd name="T11" fmla="*/ 5582 h 4020"/>
                <a:gd name="T12" fmla="+- 0 8937 8834"/>
                <a:gd name="T13" fmla="*/ T12 w 1723"/>
                <a:gd name="T14" fmla="+- 0 4583 3689"/>
                <a:gd name="T15" fmla="*/ 4583 h 4020"/>
                <a:gd name="T16" fmla="+- 0 10557 8834"/>
                <a:gd name="T17" fmla="*/ T16 w 1723"/>
                <a:gd name="T18" fmla="+- 0 7708 3689"/>
                <a:gd name="T19" fmla="*/ 7708 h 4020"/>
                <a:gd name="T20" fmla="+- 0 9330 8834"/>
                <a:gd name="T21" fmla="*/ T20 w 1723"/>
                <a:gd name="T22" fmla="+- 0 6707 3689"/>
                <a:gd name="T23" fmla="*/ 6707 h 4020"/>
                <a:gd name="T24" fmla="+- 0 9799 8834"/>
                <a:gd name="T25" fmla="*/ T24 w 1723"/>
                <a:gd name="T26" fmla="+- 0 7453 3689"/>
                <a:gd name="T27" fmla="*/ 7453 h 4020"/>
                <a:gd name="T28" fmla="+- 0 8834 8834"/>
                <a:gd name="T29" fmla="*/ T28 w 1723"/>
                <a:gd name="T30" fmla="+- 0 7638 3689"/>
                <a:gd name="T31" fmla="*/ 7638 h 4020"/>
              </a:gdLst>
              <a:ahLst/>
              <a:cxnLst>
                <a:cxn ang="0">
                  <a:pos x="T1" y="T3"/>
                </a:cxn>
                <a:cxn ang="0">
                  <a:pos x="T5" y="T7"/>
                </a:cxn>
                <a:cxn ang="0">
                  <a:pos x="T9" y="T11"/>
                </a:cxn>
                <a:cxn ang="0">
                  <a:pos x="T13" y="T15"/>
                </a:cxn>
                <a:cxn ang="0">
                  <a:pos x="T17" y="T19"/>
                </a:cxn>
                <a:cxn ang="0">
                  <a:pos x="T21" y="T23"/>
                </a:cxn>
                <a:cxn ang="0">
                  <a:pos x="T25" y="T27"/>
                </a:cxn>
                <a:cxn ang="0">
                  <a:pos x="T29" y="T31"/>
                </a:cxn>
              </a:cxnLst>
              <a:rect l="0" t="0" r="r" b="b"/>
              <a:pathLst>
                <a:path w="1723" h="4020">
                  <a:moveTo>
                    <a:pt x="733" y="268"/>
                  </a:moveTo>
                  <a:lnTo>
                    <a:pt x="94" y="0"/>
                  </a:lnTo>
                  <a:moveTo>
                    <a:pt x="1123" y="1893"/>
                  </a:moveTo>
                  <a:lnTo>
                    <a:pt x="103" y="894"/>
                  </a:lnTo>
                  <a:moveTo>
                    <a:pt x="1723" y="4019"/>
                  </a:moveTo>
                  <a:lnTo>
                    <a:pt x="496" y="3018"/>
                  </a:lnTo>
                  <a:moveTo>
                    <a:pt x="965" y="3764"/>
                  </a:moveTo>
                  <a:lnTo>
                    <a:pt x="0" y="3949"/>
                  </a:lnTo>
                </a:path>
              </a:pathLst>
            </a:custGeom>
            <a:noFill/>
            <a:ln w="9525">
              <a:solidFill>
                <a:srgbClr val="292425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" name="TextBox 5"/>
          <p:cNvSpPr txBox="1"/>
          <p:nvPr/>
        </p:nvSpPr>
        <p:spPr>
          <a:xfrm>
            <a:off x="1524101" y="2677562"/>
            <a:ext cx="26491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N. </a:t>
            </a:r>
            <a:r>
              <a:rPr lang="sr-Latn-RS" dirty="0"/>
              <a:t>c</a:t>
            </a:r>
            <a:r>
              <a:rPr lang="sr-Latn-RS" dirty="0" smtClean="0"/>
              <a:t>utaneus surae lateralis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1652059" y="3573016"/>
            <a:ext cx="24908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N. </a:t>
            </a:r>
            <a:r>
              <a:rPr lang="sr-Latn-RS" dirty="0"/>
              <a:t>p</a:t>
            </a:r>
            <a:r>
              <a:rPr lang="sr-Latn-RS" dirty="0" smtClean="0"/>
              <a:t>eroneus superficialis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125996" y="5083922"/>
            <a:ext cx="234929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N. peroneus profundus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3085436" y="5916800"/>
            <a:ext cx="10375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N. suralis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1211514" y="281734"/>
            <a:ext cx="29470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Cyrl-RS" sz="2400" dirty="0" smtClean="0"/>
              <a:t>Мононеуропатије (5)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9823872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sr-Cyrl-RS" dirty="0"/>
              <a:t>Преглед </a:t>
            </a:r>
            <a:r>
              <a:rPr lang="sr-Cyrl-RS" dirty="0" smtClean="0"/>
              <a:t>сензибилитета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/>
              <a:t> </a:t>
            </a:r>
            <a:r>
              <a:rPr lang="sr-Cyrl-RS" sz="2800" dirty="0" smtClean="0"/>
              <a:t>Оштећење нервних коренова (радикуларне лезије)</a:t>
            </a:r>
          </a:p>
          <a:p>
            <a:pPr>
              <a:buFontTx/>
              <a:buChar char="-"/>
            </a:pPr>
            <a:r>
              <a:rPr lang="sr-Cyrl-RS" sz="2400" dirty="0" smtClean="0"/>
              <a:t>Испад сензибилитета у дистрибуцији дерматома који се протеже у виду уздужних трака које одговарају одређеним сегментима КМ</a:t>
            </a:r>
          </a:p>
          <a:p>
            <a:pPr>
              <a:buFontTx/>
              <a:buChar char="-"/>
            </a:pPr>
            <a:endParaRPr lang="sr-Cyrl-RS" sz="2400" dirty="0" smtClean="0"/>
          </a:p>
          <a:p>
            <a:pPr>
              <a:buFontTx/>
              <a:buChar char="-"/>
            </a:pPr>
            <a:r>
              <a:rPr lang="sr-Cyrl-RS" sz="2400" dirty="0" smtClean="0"/>
              <a:t>Бол је знак компресивне природе оштећења</a:t>
            </a:r>
          </a:p>
          <a:p>
            <a:pPr>
              <a:buFontTx/>
              <a:buChar char="-"/>
            </a:pPr>
            <a:endParaRPr lang="sr-Cyrl-RS" sz="2400" dirty="0" smtClean="0"/>
          </a:p>
          <a:p>
            <a:pPr>
              <a:buFontTx/>
              <a:buChar char="-"/>
            </a:pPr>
            <a:r>
              <a:rPr lang="sr-Cyrl-RS" sz="2400" dirty="0" smtClean="0"/>
              <a:t>Придружено угашени мишићни рефлекси</a:t>
            </a:r>
          </a:p>
          <a:p>
            <a:pPr>
              <a:buFontTx/>
              <a:buChar char="-"/>
            </a:pPr>
            <a:endParaRPr lang="sr-Cyrl-RS" sz="2400" dirty="0"/>
          </a:p>
          <a:p>
            <a:pPr>
              <a:buFontTx/>
              <a:buChar char="-"/>
            </a:pPr>
            <a:r>
              <a:rPr lang="sr-Cyrl-RS" sz="2400" dirty="0" smtClean="0"/>
              <a:t>Лумбални и цервикални болни синдром</a:t>
            </a:r>
          </a:p>
          <a:p>
            <a:pPr>
              <a:buFontTx/>
              <a:buChar char="-"/>
            </a:pPr>
            <a:endParaRPr lang="sr-Cyrl-RS" sz="2000" dirty="0" smtClean="0"/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5725110-F5EF-4F98-9FA9-EA729279AA5A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38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32859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/>
              <a:t>               </a:t>
            </a:r>
            <a:r>
              <a:rPr lang="sr-Cyrl-RS" sz="2800" dirty="0" smtClean="0"/>
              <a:t>Лумбални и цервикални болни синдром</a:t>
            </a:r>
          </a:p>
          <a:p>
            <a:pPr marL="0" indent="0">
              <a:buNone/>
            </a:pPr>
            <a:endParaRPr lang="sr-Cyrl-RS" sz="2000" dirty="0" smtClean="0"/>
          </a:p>
          <a:p>
            <a:pPr>
              <a:buFontTx/>
              <a:buChar char="-"/>
            </a:pPr>
            <a:r>
              <a:rPr lang="sr-Cyrl-RS" sz="2000" dirty="0" smtClean="0"/>
              <a:t>Бол у леђима/врату са радијацијом у екстремитет дуж зоне коју инервише одређени радикс</a:t>
            </a:r>
          </a:p>
          <a:p>
            <a:pPr>
              <a:buFontTx/>
              <a:buChar char="-"/>
            </a:pPr>
            <a:r>
              <a:rPr lang="sr-Cyrl-RS" sz="2000" dirty="0" smtClean="0"/>
              <a:t>Спинални ирадирајући, радикуларни бол</a:t>
            </a:r>
          </a:p>
          <a:p>
            <a:pPr>
              <a:buFontTx/>
              <a:buChar char="-"/>
            </a:pPr>
            <a:r>
              <a:rPr lang="sr-Cyrl-RS" sz="2000" dirty="0" smtClean="0"/>
              <a:t>Лезија радикса је најчешће компресивне природе: спондилоартропатија, пролапс ИВ дискуса</a:t>
            </a:r>
          </a:p>
          <a:p>
            <a:pPr>
              <a:buFontTx/>
              <a:buChar char="-"/>
            </a:pPr>
            <a:r>
              <a:rPr lang="sr-Cyrl-RS" sz="2000" dirty="0" smtClean="0"/>
              <a:t>После блаже трауме, подизања терета, торзионих покрета, понављаних чучњева</a:t>
            </a:r>
          </a:p>
          <a:p>
            <a:pPr>
              <a:buFontTx/>
              <a:buChar char="-"/>
            </a:pPr>
            <a:r>
              <a:rPr lang="sr-Cyrl-RS" sz="2000" dirty="0" smtClean="0"/>
              <a:t>Туп и јак бол, погоршава се у току хода, стајања, кијања, кашљања, истезања, а попушта у току мировања, после лежања када болесник заузме положај који му одговара</a:t>
            </a:r>
          </a:p>
          <a:p>
            <a:pPr>
              <a:buFontTx/>
              <a:buChar char="-"/>
            </a:pPr>
            <a:r>
              <a:rPr lang="sr-Cyrl-RS" sz="2000" dirty="0" smtClean="0"/>
              <a:t>Парестезије и дизестезије у захваћеним дерматомима, слабост мишића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C77C4F-6BF6-46EC-A9FA-121E789BBB13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33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38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800" dirty="0" smtClean="0"/>
              <a:t>                            Испитивање болесника</a:t>
            </a:r>
          </a:p>
          <a:p>
            <a:pPr marL="0" indent="0">
              <a:buNone/>
            </a:pPr>
            <a:endParaRPr lang="sr-Cyrl-RS" sz="2800" dirty="0" smtClean="0"/>
          </a:p>
          <a:p>
            <a:pPr marL="0" indent="0">
              <a:buNone/>
            </a:pPr>
            <a:r>
              <a:rPr lang="sr-Cyrl-RS" sz="2000" dirty="0" smtClean="0"/>
              <a:t>-Искључити органски узрок лезије: Карцином, инфекције, хернијацију диска, различита неуролошка обољења</a:t>
            </a:r>
          </a:p>
          <a:p>
            <a:pPr marL="0" indent="0">
              <a:buNone/>
            </a:pPr>
            <a:r>
              <a:rPr lang="sr-Cyrl-RS" sz="2000" dirty="0" smtClean="0"/>
              <a:t>АНАМНЕЗА - 80% дијагнозе</a:t>
            </a:r>
          </a:p>
          <a:p>
            <a:pPr marL="0" indent="0">
              <a:buNone/>
            </a:pPr>
            <a:r>
              <a:rPr lang="sr-Cyrl-RS" sz="2000" dirty="0" smtClean="0"/>
              <a:t>СОМАТСКИ ПРЕГЛЕД – деформитети кичменог стуба, његова покретљивост, локална осетљивост, спазам ПВМ, ход болесника, заузимање анталгичног положаја, укочен врат,...</a:t>
            </a:r>
          </a:p>
          <a:p>
            <a:pPr marL="0" indent="0">
              <a:buNone/>
            </a:pPr>
            <a:r>
              <a:rPr lang="sr-Cyrl-RS" sz="2000" dirty="0" smtClean="0"/>
              <a:t>СПЕЦИФИЧНИ НЕУРОЛОШКИ ТЕСТОВИ:</a:t>
            </a:r>
          </a:p>
          <a:p>
            <a:pPr marL="0" indent="0">
              <a:buNone/>
            </a:pPr>
            <a:r>
              <a:rPr lang="sr-Cyrl-RS" sz="2000" dirty="0" smtClean="0"/>
              <a:t>1.Лазаревићев тест</a:t>
            </a:r>
          </a:p>
          <a:p>
            <a:pPr marL="0" indent="0">
              <a:buNone/>
            </a:pPr>
            <a:r>
              <a:rPr lang="sr-Cyrl-RS" sz="2000" dirty="0" smtClean="0"/>
              <a:t>2.Тест истезања у пронацији</a:t>
            </a:r>
          </a:p>
          <a:p>
            <a:pPr marL="0" indent="0">
              <a:buNone/>
            </a:pPr>
            <a:r>
              <a:rPr lang="sr-Cyrl-RS" sz="2000" dirty="0" smtClean="0"/>
              <a:t>3.</a:t>
            </a:r>
            <a:r>
              <a:rPr lang="sr-Latn-RS" sz="2000" dirty="0" smtClean="0"/>
              <a:t>Byckelesov </a:t>
            </a:r>
            <a:r>
              <a:rPr lang="sr-Cyrl-RS" sz="2000" dirty="0" smtClean="0"/>
              <a:t>тест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871401-E760-4CBF-9E87-F45E9927BE95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7270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C060-0786-483A-B111-BEA45CB69407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35</a:t>
            </a:fld>
            <a:endParaRPr lang="en-US" dirty="0"/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59632" y="476672"/>
            <a:ext cx="6480720" cy="3838922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1129447" y="4324659"/>
            <a:ext cx="6603969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sr-Cyrl-RS" dirty="0">
                <a:solidFill>
                  <a:srgbClr val="FFFF00"/>
                </a:solidFill>
              </a:rPr>
              <a:t> </a:t>
            </a:r>
            <a:r>
              <a:rPr lang="sr-Cyrl-RS" sz="2000" dirty="0">
                <a:solidFill>
                  <a:srgbClr val="FFFF00"/>
                </a:solidFill>
              </a:rPr>
              <a:t>Лазаревићев тест</a:t>
            </a:r>
          </a:p>
          <a:p>
            <a:r>
              <a:rPr lang="sr-Cyrl-RS" dirty="0"/>
              <a:t>-     Између 30 и 70 степени од подлоге – позитиван Лазаревићев тест</a:t>
            </a:r>
          </a:p>
          <a:p>
            <a:pPr>
              <a:buFontTx/>
              <a:buChar char="-"/>
            </a:pPr>
            <a:r>
              <a:rPr lang="sr-Cyrl-RS" dirty="0"/>
              <a:t>Кад болесник осети бол при подизању ноге од подлоге</a:t>
            </a:r>
          </a:p>
          <a:p>
            <a:pPr>
              <a:buFontTx/>
              <a:buChar char="-"/>
            </a:pPr>
            <a:r>
              <a:rPr lang="sr-Cyrl-RS" dirty="0"/>
              <a:t>Брагардов знак: у моменту када се појави бол, нога се заустави у том положају и изврши пасивна дорзифлексија стопала, која додатно истеже радикс и додатно појачава бол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56841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196752"/>
            <a:ext cx="8712968" cy="525658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800" dirty="0" smtClean="0"/>
              <a:t>Тестови за испитивање лумбосакралне радикулопатије</a:t>
            </a:r>
          </a:p>
          <a:p>
            <a:pPr marL="0" indent="0">
              <a:buNone/>
            </a:pPr>
            <a:r>
              <a:rPr lang="sr-Cyrl-RS" sz="2000" dirty="0" smtClean="0"/>
              <a:t>                                       </a:t>
            </a:r>
            <a:r>
              <a:rPr lang="sr-Cyrl-RS" sz="2400" dirty="0" smtClean="0">
                <a:solidFill>
                  <a:srgbClr val="FFFF00"/>
                </a:solidFill>
              </a:rPr>
              <a:t>Тест истезања у пронацији</a:t>
            </a:r>
            <a:endParaRPr lang="sr-Latn-RS" sz="2400" dirty="0" smtClean="0">
              <a:solidFill>
                <a:srgbClr val="FFFF00"/>
              </a:solidFill>
            </a:endParaRPr>
          </a:p>
          <a:p>
            <a:pPr marL="0" indent="0">
              <a:buNone/>
            </a:pPr>
            <a:r>
              <a:rPr lang="sr-Cyrl-RS" sz="2000" dirty="0" smtClean="0"/>
              <a:t>-Болесник који лежи на трбуху испружена болна нога полагано одиже од постеље. Појачање бола у предњем делу бутине указује на високу лумбалну радикулопатију (Л2-Л3)</a:t>
            </a:r>
          </a:p>
          <a:p>
            <a:pPr>
              <a:buFontTx/>
              <a:buChar char="-"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AD73B6-58C2-4DCB-BB5B-B79440778DF0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51720" y="3429000"/>
            <a:ext cx="5040560" cy="316835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27043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79512" y="1600200"/>
            <a:ext cx="8712968" cy="452596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800" dirty="0" smtClean="0"/>
              <a:t>Тестови за испитивање цервикалне радикуларне лезије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sr-Cyrl-RS" sz="2400" dirty="0" smtClean="0"/>
              <a:t>                                              </a:t>
            </a:r>
            <a:r>
              <a:rPr lang="sr-Latn-RS" sz="2400" dirty="0" smtClean="0">
                <a:solidFill>
                  <a:srgbClr val="FFFF00"/>
                </a:solidFill>
              </a:rPr>
              <a:t>Byckelesov</a:t>
            </a:r>
            <a:r>
              <a:rPr lang="sr-Latn-RS" sz="2400" dirty="0" smtClean="0"/>
              <a:t> </a:t>
            </a:r>
            <a:r>
              <a:rPr lang="sr-Cyrl-RS" sz="2400" dirty="0" smtClean="0">
                <a:solidFill>
                  <a:srgbClr val="FFFF00"/>
                </a:solidFill>
              </a:rPr>
              <a:t>тест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sr-Cyrl-RS" sz="2000" dirty="0" smtClean="0"/>
              <a:t>-Болеснику који седи екстендирана болна рука истеже и повлачи уназад, док се глава истовремено окреће ка супротној страни до тренутка појаве бола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81643D-78A4-44FC-B68A-50F764B5CC5A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13801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C060-0786-483A-B111-BEA45CB69407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38</a:t>
            </a:fld>
            <a:endParaRPr lang="en-US" dirty="0"/>
          </a:p>
        </p:txBody>
      </p:sp>
      <p:sp>
        <p:nvSpPr>
          <p:cNvPr id="4" name="Rectangle 73"/>
          <p:cNvSpPr>
            <a:spLocks noChangeArrowheads="1"/>
          </p:cNvSpPr>
          <p:nvPr/>
        </p:nvSpPr>
        <p:spPr bwMode="auto">
          <a:xfrm>
            <a:off x="152400" y="1524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grpSp>
        <p:nvGrpSpPr>
          <p:cNvPr id="5" name="Group 1"/>
          <p:cNvGrpSpPr>
            <a:grpSpLocks/>
          </p:cNvGrpSpPr>
          <p:nvPr/>
        </p:nvGrpSpPr>
        <p:grpSpPr bwMode="auto">
          <a:xfrm>
            <a:off x="412026" y="222620"/>
            <a:ext cx="8308032" cy="6483942"/>
            <a:chOff x="0" y="0"/>
            <a:chExt cx="9360" cy="9063"/>
          </a:xfrm>
        </p:grpSpPr>
        <p:pic>
          <p:nvPicPr>
            <p:cNvPr id="7240" name="Picture 72"/>
            <p:cNvPicPr>
              <a:picLocks noChangeAspect="1" noChangeArrowheads="1"/>
            </p:cNvPicPr>
            <p:nvPr/>
          </p:nvPicPr>
          <p:blipFill>
            <a:blip r:embed="rId2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0" y="0"/>
              <a:ext cx="9360" cy="906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sp>
          <p:nvSpPr>
            <p:cNvPr id="6" name="Line 71"/>
            <p:cNvSpPr>
              <a:spLocks noChangeShapeType="1"/>
            </p:cNvSpPr>
            <p:nvPr/>
          </p:nvSpPr>
          <p:spPr bwMode="auto">
            <a:xfrm>
              <a:off x="6546" y="8902"/>
              <a:ext cx="63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" name="Line 70"/>
            <p:cNvSpPr>
              <a:spLocks noChangeShapeType="1"/>
            </p:cNvSpPr>
            <p:nvPr/>
          </p:nvSpPr>
          <p:spPr bwMode="auto">
            <a:xfrm>
              <a:off x="6526" y="8567"/>
              <a:ext cx="420" cy="2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Line 69"/>
            <p:cNvSpPr>
              <a:spLocks noChangeShapeType="1"/>
            </p:cNvSpPr>
            <p:nvPr/>
          </p:nvSpPr>
          <p:spPr bwMode="auto">
            <a:xfrm>
              <a:off x="6516" y="8237"/>
              <a:ext cx="385" cy="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Line 68"/>
            <p:cNvSpPr>
              <a:spLocks noChangeShapeType="1"/>
            </p:cNvSpPr>
            <p:nvPr/>
          </p:nvSpPr>
          <p:spPr bwMode="auto">
            <a:xfrm>
              <a:off x="6536" y="7907"/>
              <a:ext cx="600" cy="265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Line 67"/>
            <p:cNvSpPr>
              <a:spLocks noChangeShapeType="1"/>
            </p:cNvSpPr>
            <p:nvPr/>
          </p:nvSpPr>
          <p:spPr bwMode="auto">
            <a:xfrm>
              <a:off x="6151" y="4623"/>
              <a:ext cx="877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Line 66"/>
            <p:cNvSpPr>
              <a:spLocks noChangeShapeType="1"/>
            </p:cNvSpPr>
            <p:nvPr/>
          </p:nvSpPr>
          <p:spPr bwMode="auto">
            <a:xfrm>
              <a:off x="6151" y="4818"/>
              <a:ext cx="966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Line 65"/>
            <p:cNvSpPr>
              <a:spLocks noChangeShapeType="1"/>
            </p:cNvSpPr>
            <p:nvPr/>
          </p:nvSpPr>
          <p:spPr bwMode="auto">
            <a:xfrm>
              <a:off x="6166" y="5078"/>
              <a:ext cx="1045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64"/>
            <p:cNvSpPr>
              <a:spLocks noChangeShapeType="1"/>
            </p:cNvSpPr>
            <p:nvPr/>
          </p:nvSpPr>
          <p:spPr bwMode="auto">
            <a:xfrm>
              <a:off x="6496" y="5378"/>
              <a:ext cx="0" cy="17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63"/>
            <p:cNvSpPr>
              <a:spLocks noChangeShapeType="1"/>
            </p:cNvSpPr>
            <p:nvPr/>
          </p:nvSpPr>
          <p:spPr bwMode="auto">
            <a:xfrm>
              <a:off x="7151" y="4933"/>
              <a:ext cx="0" cy="88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Line 62"/>
            <p:cNvSpPr>
              <a:spLocks noChangeShapeType="1"/>
            </p:cNvSpPr>
            <p:nvPr/>
          </p:nvSpPr>
          <p:spPr bwMode="auto">
            <a:xfrm>
              <a:off x="7136" y="5423"/>
              <a:ext cx="0" cy="656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" name="Line 61"/>
            <p:cNvSpPr>
              <a:spLocks noChangeShapeType="1"/>
            </p:cNvSpPr>
            <p:nvPr/>
          </p:nvSpPr>
          <p:spPr bwMode="auto">
            <a:xfrm>
              <a:off x="7145" y="6056"/>
              <a:ext cx="0" cy="29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Line 60"/>
            <p:cNvSpPr>
              <a:spLocks noChangeShapeType="1"/>
            </p:cNvSpPr>
            <p:nvPr/>
          </p:nvSpPr>
          <p:spPr bwMode="auto">
            <a:xfrm>
              <a:off x="5762" y="4214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Line 59"/>
            <p:cNvSpPr>
              <a:spLocks noChangeShapeType="1"/>
            </p:cNvSpPr>
            <p:nvPr/>
          </p:nvSpPr>
          <p:spPr bwMode="auto">
            <a:xfrm>
              <a:off x="6210" y="3112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Line 58"/>
            <p:cNvSpPr>
              <a:spLocks noChangeShapeType="1"/>
            </p:cNvSpPr>
            <p:nvPr/>
          </p:nvSpPr>
          <p:spPr bwMode="auto">
            <a:xfrm>
              <a:off x="3798" y="4214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Line 57"/>
            <p:cNvSpPr>
              <a:spLocks noChangeShapeType="1"/>
            </p:cNvSpPr>
            <p:nvPr/>
          </p:nvSpPr>
          <p:spPr bwMode="auto">
            <a:xfrm>
              <a:off x="4050" y="4074"/>
              <a:ext cx="503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Line 56"/>
            <p:cNvSpPr>
              <a:spLocks noChangeShapeType="1"/>
            </p:cNvSpPr>
            <p:nvPr/>
          </p:nvSpPr>
          <p:spPr bwMode="auto">
            <a:xfrm>
              <a:off x="4811" y="3902"/>
              <a:ext cx="441" cy="11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Line 55"/>
            <p:cNvSpPr>
              <a:spLocks noChangeShapeType="1"/>
            </p:cNvSpPr>
            <p:nvPr/>
          </p:nvSpPr>
          <p:spPr bwMode="auto">
            <a:xfrm>
              <a:off x="2885" y="8907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Line 54"/>
            <p:cNvSpPr>
              <a:spLocks noChangeShapeType="1"/>
            </p:cNvSpPr>
            <p:nvPr/>
          </p:nvSpPr>
          <p:spPr bwMode="auto">
            <a:xfrm>
              <a:off x="2644" y="8335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4" name="Line 53"/>
            <p:cNvSpPr>
              <a:spLocks noChangeShapeType="1"/>
            </p:cNvSpPr>
            <p:nvPr/>
          </p:nvSpPr>
          <p:spPr bwMode="auto">
            <a:xfrm>
              <a:off x="3820" y="2971"/>
              <a:ext cx="0" cy="112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5" name="Line 52"/>
            <p:cNvSpPr>
              <a:spLocks noChangeShapeType="1"/>
            </p:cNvSpPr>
            <p:nvPr/>
          </p:nvSpPr>
          <p:spPr bwMode="auto">
            <a:xfrm>
              <a:off x="2633" y="1033"/>
              <a:ext cx="0" cy="0"/>
            </a:xfrm>
            <a:prstGeom prst="line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Text Box 51"/>
            <p:cNvSpPr txBox="1">
              <a:spLocks noChangeArrowheads="1"/>
            </p:cNvSpPr>
            <p:nvPr/>
          </p:nvSpPr>
          <p:spPr bwMode="auto">
            <a:xfrm>
              <a:off x="2673" y="942"/>
              <a:ext cx="24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7" name="Text Box 50"/>
            <p:cNvSpPr txBox="1">
              <a:spLocks noChangeArrowheads="1"/>
            </p:cNvSpPr>
            <p:nvPr/>
          </p:nvSpPr>
          <p:spPr bwMode="auto">
            <a:xfrm>
              <a:off x="3815" y="52"/>
              <a:ext cx="2315" cy="10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Schematic demarcation of dermatomes shown as distinct segments. There is actually considerable overlap between any two adjacent dermatomes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8" name="Text Box 49"/>
            <p:cNvSpPr txBox="1">
              <a:spLocks noChangeArrowheads="1"/>
            </p:cNvSpPr>
            <p:nvPr/>
          </p:nvSpPr>
          <p:spPr bwMode="auto">
            <a:xfrm>
              <a:off x="7089" y="316"/>
              <a:ext cx="243" cy="79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C2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C3 C4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Text Box 48"/>
            <p:cNvSpPr txBox="1">
              <a:spLocks noChangeArrowheads="1"/>
            </p:cNvSpPr>
            <p:nvPr/>
          </p:nvSpPr>
          <p:spPr bwMode="auto">
            <a:xfrm>
              <a:off x="2097" y="1232"/>
              <a:ext cx="243" cy="41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C3 C4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" name="Text Box 47"/>
            <p:cNvSpPr txBox="1">
              <a:spLocks noChangeArrowheads="1"/>
            </p:cNvSpPr>
            <p:nvPr/>
          </p:nvSpPr>
          <p:spPr bwMode="auto">
            <a:xfrm>
              <a:off x="7089" y="1094"/>
              <a:ext cx="24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1" name="Text Box 46"/>
            <p:cNvSpPr txBox="1">
              <a:spLocks noChangeArrowheads="1"/>
            </p:cNvSpPr>
            <p:nvPr/>
          </p:nvSpPr>
          <p:spPr bwMode="auto">
            <a:xfrm>
              <a:off x="7089" y="1239"/>
              <a:ext cx="24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32" name="Text Box 45"/>
            <p:cNvSpPr txBox="1">
              <a:spLocks noChangeArrowheads="1"/>
            </p:cNvSpPr>
            <p:nvPr/>
          </p:nvSpPr>
          <p:spPr bwMode="auto">
            <a:xfrm>
              <a:off x="2254" y="1591"/>
              <a:ext cx="372" cy="229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C5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T1 T2 T3 T4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just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T5 T6 T7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T8 T9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T10 T11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33" name="Text Box 44"/>
            <p:cNvSpPr txBox="1">
              <a:spLocks noChangeArrowheads="1"/>
            </p:cNvSpPr>
            <p:nvPr/>
          </p:nvSpPr>
          <p:spPr bwMode="auto">
            <a:xfrm>
              <a:off x="6274" y="1526"/>
              <a:ext cx="24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34" name="Text Box 43"/>
            <p:cNvSpPr txBox="1">
              <a:spLocks noChangeArrowheads="1"/>
            </p:cNvSpPr>
            <p:nvPr/>
          </p:nvSpPr>
          <p:spPr bwMode="auto">
            <a:xfrm>
              <a:off x="6370" y="1649"/>
              <a:ext cx="24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35" name="Text Box 42"/>
            <p:cNvSpPr txBox="1">
              <a:spLocks noChangeArrowheads="1"/>
            </p:cNvSpPr>
            <p:nvPr/>
          </p:nvSpPr>
          <p:spPr bwMode="auto">
            <a:xfrm>
              <a:off x="6912" y="1630"/>
              <a:ext cx="21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36" name="Text Box 41"/>
            <p:cNvSpPr txBox="1">
              <a:spLocks noChangeArrowheads="1"/>
            </p:cNvSpPr>
            <p:nvPr/>
          </p:nvSpPr>
          <p:spPr bwMode="auto">
            <a:xfrm>
              <a:off x="6912" y="1768"/>
              <a:ext cx="21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37" name="Text Box 40"/>
            <p:cNvSpPr txBox="1">
              <a:spLocks noChangeArrowheads="1"/>
            </p:cNvSpPr>
            <p:nvPr/>
          </p:nvSpPr>
          <p:spPr bwMode="auto">
            <a:xfrm>
              <a:off x="3389" y="2073"/>
              <a:ext cx="468" cy="318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     </a:t>
              </a: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 C6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38" name="Text Box 39"/>
            <p:cNvSpPr txBox="1">
              <a:spLocks noChangeArrowheads="1"/>
            </p:cNvSpPr>
            <p:nvPr/>
          </p:nvSpPr>
          <p:spPr bwMode="auto">
            <a:xfrm>
              <a:off x="5525" y="2043"/>
              <a:ext cx="515" cy="36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sng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  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39" name="Text Box 38"/>
            <p:cNvSpPr txBox="1">
              <a:spLocks noChangeArrowheads="1"/>
            </p:cNvSpPr>
            <p:nvPr/>
          </p:nvSpPr>
          <p:spPr bwMode="auto">
            <a:xfrm>
              <a:off x="6912" y="1906"/>
              <a:ext cx="21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41" name="Text Box 37"/>
            <p:cNvSpPr txBox="1">
              <a:spLocks noChangeArrowheads="1"/>
            </p:cNvSpPr>
            <p:nvPr/>
          </p:nvSpPr>
          <p:spPr bwMode="auto">
            <a:xfrm>
              <a:off x="6912" y="2043"/>
              <a:ext cx="21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42" name="Text Box 36"/>
            <p:cNvSpPr txBox="1">
              <a:spLocks noChangeArrowheads="1"/>
            </p:cNvSpPr>
            <p:nvPr/>
          </p:nvSpPr>
          <p:spPr bwMode="auto">
            <a:xfrm>
              <a:off x="6912" y="2181"/>
              <a:ext cx="21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43" name="Text Box 35"/>
            <p:cNvSpPr txBox="1">
              <a:spLocks noChangeArrowheads="1"/>
            </p:cNvSpPr>
            <p:nvPr/>
          </p:nvSpPr>
          <p:spPr bwMode="auto">
            <a:xfrm>
              <a:off x="3092" y="2487"/>
              <a:ext cx="21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44" name="Text Box 34"/>
            <p:cNvSpPr txBox="1">
              <a:spLocks noChangeArrowheads="1"/>
            </p:cNvSpPr>
            <p:nvPr/>
          </p:nvSpPr>
          <p:spPr bwMode="auto">
            <a:xfrm>
              <a:off x="6912" y="2319"/>
              <a:ext cx="21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45" name="Text Box 33"/>
            <p:cNvSpPr txBox="1">
              <a:spLocks noChangeArrowheads="1"/>
            </p:cNvSpPr>
            <p:nvPr/>
          </p:nvSpPr>
          <p:spPr bwMode="auto">
            <a:xfrm>
              <a:off x="6912" y="2457"/>
              <a:ext cx="21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46" name="Text Box 32"/>
            <p:cNvSpPr txBox="1">
              <a:spLocks noChangeArrowheads="1"/>
            </p:cNvSpPr>
            <p:nvPr/>
          </p:nvSpPr>
          <p:spPr bwMode="auto">
            <a:xfrm>
              <a:off x="6912" y="2594"/>
              <a:ext cx="21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47" name="Text Box 31"/>
            <p:cNvSpPr txBox="1">
              <a:spLocks noChangeArrowheads="1"/>
            </p:cNvSpPr>
            <p:nvPr/>
          </p:nvSpPr>
          <p:spPr bwMode="auto">
            <a:xfrm>
              <a:off x="3860" y="2845"/>
              <a:ext cx="24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48" name="Text Box 30"/>
            <p:cNvSpPr txBox="1">
              <a:spLocks noChangeArrowheads="1"/>
            </p:cNvSpPr>
            <p:nvPr/>
          </p:nvSpPr>
          <p:spPr bwMode="auto">
            <a:xfrm>
              <a:off x="6912" y="2732"/>
              <a:ext cx="212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T9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49" name="Text Box 29"/>
            <p:cNvSpPr txBox="1">
              <a:spLocks noChangeArrowheads="1"/>
            </p:cNvSpPr>
            <p:nvPr/>
          </p:nvSpPr>
          <p:spPr bwMode="auto">
            <a:xfrm>
              <a:off x="6912" y="2870"/>
              <a:ext cx="30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T10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50" name="Text Box 28"/>
            <p:cNvSpPr txBox="1">
              <a:spLocks noChangeArrowheads="1"/>
            </p:cNvSpPr>
            <p:nvPr/>
          </p:nvSpPr>
          <p:spPr bwMode="auto">
            <a:xfrm>
              <a:off x="6912" y="3008"/>
              <a:ext cx="30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T11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51" name="Text Box 27"/>
            <p:cNvSpPr txBox="1">
              <a:spLocks noChangeArrowheads="1"/>
            </p:cNvSpPr>
            <p:nvPr/>
          </p:nvSpPr>
          <p:spPr bwMode="auto">
            <a:xfrm>
              <a:off x="5698" y="3216"/>
              <a:ext cx="24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52" name="Text Box 26"/>
            <p:cNvSpPr txBox="1">
              <a:spLocks noChangeArrowheads="1"/>
            </p:cNvSpPr>
            <p:nvPr/>
          </p:nvSpPr>
          <p:spPr bwMode="auto">
            <a:xfrm>
              <a:off x="6213" y="3071"/>
              <a:ext cx="24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53" name="Text Box 25"/>
            <p:cNvSpPr txBox="1">
              <a:spLocks noChangeArrowheads="1"/>
            </p:cNvSpPr>
            <p:nvPr/>
          </p:nvSpPr>
          <p:spPr bwMode="auto">
            <a:xfrm>
              <a:off x="6911" y="3283"/>
              <a:ext cx="20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L1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54" name="Text Box 24"/>
            <p:cNvSpPr txBox="1">
              <a:spLocks noChangeArrowheads="1"/>
            </p:cNvSpPr>
            <p:nvPr/>
          </p:nvSpPr>
          <p:spPr bwMode="auto">
            <a:xfrm>
              <a:off x="6912" y="3145"/>
              <a:ext cx="30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T12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55" name="Text Box 23"/>
            <p:cNvSpPr txBox="1">
              <a:spLocks noChangeArrowheads="1"/>
            </p:cNvSpPr>
            <p:nvPr/>
          </p:nvSpPr>
          <p:spPr bwMode="auto">
            <a:xfrm>
              <a:off x="6911" y="3403"/>
              <a:ext cx="20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L2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56" name="Text Box 22"/>
            <p:cNvSpPr txBox="1">
              <a:spLocks noChangeArrowheads="1"/>
            </p:cNvSpPr>
            <p:nvPr/>
          </p:nvSpPr>
          <p:spPr bwMode="auto">
            <a:xfrm>
              <a:off x="6911" y="3522"/>
              <a:ext cx="20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L3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57" name="Text Box 21"/>
            <p:cNvSpPr txBox="1">
              <a:spLocks noChangeArrowheads="1"/>
            </p:cNvSpPr>
            <p:nvPr/>
          </p:nvSpPr>
          <p:spPr bwMode="auto">
            <a:xfrm>
              <a:off x="1974" y="3912"/>
              <a:ext cx="703" cy="129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T12 L1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S2, 3 L2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r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L3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58" name="Text Box 20"/>
            <p:cNvSpPr txBox="1">
              <a:spLocks noChangeArrowheads="1"/>
            </p:cNvSpPr>
            <p:nvPr/>
          </p:nvSpPr>
          <p:spPr bwMode="auto">
            <a:xfrm>
              <a:off x="4565" y="3758"/>
              <a:ext cx="24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C6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59" name="Text Box 19"/>
            <p:cNvSpPr txBox="1">
              <a:spLocks noChangeArrowheads="1"/>
            </p:cNvSpPr>
            <p:nvPr/>
          </p:nvSpPr>
          <p:spPr bwMode="auto">
            <a:xfrm>
              <a:off x="6911" y="3641"/>
              <a:ext cx="20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L4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60" name="Text Box 18"/>
            <p:cNvSpPr txBox="1">
              <a:spLocks noChangeArrowheads="1"/>
            </p:cNvSpPr>
            <p:nvPr/>
          </p:nvSpPr>
          <p:spPr bwMode="auto">
            <a:xfrm>
              <a:off x="6752" y="3921"/>
              <a:ext cx="21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S1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61" name="Text Box 17"/>
            <p:cNvSpPr txBox="1">
              <a:spLocks noChangeArrowheads="1"/>
            </p:cNvSpPr>
            <p:nvPr/>
          </p:nvSpPr>
          <p:spPr bwMode="auto">
            <a:xfrm>
              <a:off x="6911" y="3761"/>
              <a:ext cx="20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L5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62" name="Text Box 16"/>
            <p:cNvSpPr txBox="1">
              <a:spLocks noChangeArrowheads="1"/>
            </p:cNvSpPr>
            <p:nvPr/>
          </p:nvSpPr>
          <p:spPr bwMode="auto">
            <a:xfrm>
              <a:off x="3306" y="4122"/>
              <a:ext cx="24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C8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63" name="Text Box 15"/>
            <p:cNvSpPr txBox="1">
              <a:spLocks noChangeArrowheads="1"/>
            </p:cNvSpPr>
            <p:nvPr/>
          </p:nvSpPr>
          <p:spPr bwMode="auto">
            <a:xfrm>
              <a:off x="6836" y="4067"/>
              <a:ext cx="21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S2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64" name="Text Box 14"/>
            <p:cNvSpPr txBox="1">
              <a:spLocks noChangeArrowheads="1"/>
            </p:cNvSpPr>
            <p:nvPr/>
          </p:nvSpPr>
          <p:spPr bwMode="auto">
            <a:xfrm>
              <a:off x="3983" y="4241"/>
              <a:ext cx="243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C7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65" name="Text Box 13"/>
            <p:cNvSpPr txBox="1">
              <a:spLocks noChangeArrowheads="1"/>
            </p:cNvSpPr>
            <p:nvPr/>
          </p:nvSpPr>
          <p:spPr bwMode="auto">
            <a:xfrm>
              <a:off x="5251" y="4094"/>
              <a:ext cx="920" cy="110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>
              <a:lvl1pPr fontAlgn="base">
                <a:spcBef>
                  <a:spcPct val="0"/>
                </a:spcBef>
                <a:spcAft>
                  <a:spcPct val="0"/>
                </a:spcAft>
                <a:tabLst>
                  <a:tab pos="35242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1pPr>
              <a:lvl2pPr fontAlgn="base">
                <a:spcBef>
                  <a:spcPct val="0"/>
                </a:spcBef>
                <a:spcAft>
                  <a:spcPct val="0"/>
                </a:spcAft>
                <a:tabLst>
                  <a:tab pos="35242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2pPr>
              <a:lvl3pPr fontAlgn="base">
                <a:spcBef>
                  <a:spcPct val="0"/>
                </a:spcBef>
                <a:spcAft>
                  <a:spcPct val="0"/>
                </a:spcAft>
                <a:tabLst>
                  <a:tab pos="35242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3pPr>
              <a:lvl4pPr fontAlgn="base">
                <a:spcBef>
                  <a:spcPct val="0"/>
                </a:spcBef>
                <a:spcAft>
                  <a:spcPct val="0"/>
                </a:spcAft>
                <a:tabLst>
                  <a:tab pos="35242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4pPr>
              <a:lvl5pPr fontAlgn="base">
                <a:spcBef>
                  <a:spcPct val="0"/>
                </a:spcBef>
                <a:spcAft>
                  <a:spcPct val="0"/>
                </a:spcAft>
                <a:tabLst>
                  <a:tab pos="35242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5pPr>
              <a:lvl6pPr fontAlgn="base">
                <a:spcBef>
                  <a:spcPct val="0"/>
                </a:spcBef>
                <a:spcAft>
                  <a:spcPct val="0"/>
                </a:spcAft>
                <a:tabLst>
                  <a:tab pos="35242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6pPr>
              <a:lvl7pPr fontAlgn="base">
                <a:spcBef>
                  <a:spcPct val="0"/>
                </a:spcBef>
                <a:spcAft>
                  <a:spcPct val="0"/>
                </a:spcAft>
                <a:tabLst>
                  <a:tab pos="35242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7pPr>
              <a:lvl8pPr fontAlgn="base">
                <a:spcBef>
                  <a:spcPct val="0"/>
                </a:spcBef>
                <a:spcAft>
                  <a:spcPct val="0"/>
                </a:spcAft>
                <a:tabLst>
                  <a:tab pos="35242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8pPr>
              <a:lvl9pPr fontAlgn="base">
                <a:spcBef>
                  <a:spcPct val="0"/>
                </a:spcBef>
                <a:spcAft>
                  <a:spcPct val="0"/>
                </a:spcAft>
                <a:tabLst>
                  <a:tab pos="352425" algn="l"/>
                </a:tabLst>
                <a:defRPr>
                  <a:solidFill>
                    <a:schemeClr val="tx1"/>
                  </a:solidFill>
                  <a:latin typeface="Arial" pitchFamily="34" charset="0"/>
                  <a:cs typeface="Arial" pitchFamily="34" charset="0"/>
                </a:defRPr>
              </a:lvl9pPr>
            </a:lstStyle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52425" algn="l"/>
                </a:tabLst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C7	C8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52425" algn="l"/>
                </a:tabLst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S3 S4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>
                  <a:tab pos="352425" algn="l"/>
                </a:tabLst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S5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66" name="Text Box 12"/>
            <p:cNvSpPr txBox="1">
              <a:spLocks noChangeArrowheads="1"/>
            </p:cNvSpPr>
            <p:nvPr/>
          </p:nvSpPr>
          <p:spPr bwMode="auto">
            <a:xfrm>
              <a:off x="6636" y="4925"/>
              <a:ext cx="21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S1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67" name="Text Box 11"/>
            <p:cNvSpPr txBox="1">
              <a:spLocks noChangeArrowheads="1"/>
            </p:cNvSpPr>
            <p:nvPr/>
          </p:nvSpPr>
          <p:spPr bwMode="auto">
            <a:xfrm>
              <a:off x="6906" y="5200"/>
              <a:ext cx="21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S2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68" name="Text Box 10"/>
            <p:cNvSpPr txBox="1">
              <a:spLocks noChangeArrowheads="1"/>
            </p:cNvSpPr>
            <p:nvPr/>
          </p:nvSpPr>
          <p:spPr bwMode="auto">
            <a:xfrm>
              <a:off x="2568" y="5479"/>
              <a:ext cx="20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L4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69" name="Text Box 9"/>
            <p:cNvSpPr txBox="1">
              <a:spLocks noChangeArrowheads="1"/>
            </p:cNvSpPr>
            <p:nvPr/>
          </p:nvSpPr>
          <p:spPr bwMode="auto">
            <a:xfrm>
              <a:off x="6087" y="5459"/>
              <a:ext cx="417" cy="10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L5 L1 L2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L3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70" name="Text Box 8"/>
            <p:cNvSpPr txBox="1">
              <a:spLocks noChangeArrowheads="1"/>
            </p:cNvSpPr>
            <p:nvPr/>
          </p:nvSpPr>
          <p:spPr bwMode="auto">
            <a:xfrm>
              <a:off x="2540" y="6997"/>
              <a:ext cx="20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L5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71" name="Text Box 7"/>
            <p:cNvSpPr txBox="1">
              <a:spLocks noChangeArrowheads="1"/>
            </p:cNvSpPr>
            <p:nvPr/>
          </p:nvSpPr>
          <p:spPr bwMode="auto">
            <a:xfrm>
              <a:off x="6674" y="7011"/>
              <a:ext cx="455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S1 S2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72" name="Text Box 6"/>
            <p:cNvSpPr txBox="1">
              <a:spLocks noChangeArrowheads="1"/>
            </p:cNvSpPr>
            <p:nvPr/>
          </p:nvSpPr>
          <p:spPr bwMode="auto">
            <a:xfrm>
              <a:off x="6324" y="7790"/>
              <a:ext cx="20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L4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73" name="Text Box 5"/>
            <p:cNvSpPr txBox="1">
              <a:spLocks noChangeArrowheads="1"/>
            </p:cNvSpPr>
            <p:nvPr/>
          </p:nvSpPr>
          <p:spPr bwMode="auto">
            <a:xfrm>
              <a:off x="2668" y="8210"/>
              <a:ext cx="211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S1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74" name="Text Box 4"/>
            <p:cNvSpPr txBox="1">
              <a:spLocks noChangeArrowheads="1"/>
            </p:cNvSpPr>
            <p:nvPr/>
          </p:nvSpPr>
          <p:spPr bwMode="auto">
            <a:xfrm>
              <a:off x="2317" y="8615"/>
              <a:ext cx="20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L5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75" name="Text Box 3"/>
            <p:cNvSpPr txBox="1">
              <a:spLocks noChangeArrowheads="1"/>
            </p:cNvSpPr>
            <p:nvPr/>
          </p:nvSpPr>
          <p:spPr bwMode="auto">
            <a:xfrm>
              <a:off x="2937" y="8803"/>
              <a:ext cx="204" cy="21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L4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7276" name="Text Box 2"/>
            <p:cNvSpPr txBox="1">
              <a:spLocks noChangeArrowheads="1"/>
            </p:cNvSpPr>
            <p:nvPr/>
          </p:nvSpPr>
          <p:spPr bwMode="auto">
            <a:xfrm>
              <a:off x="6317" y="8121"/>
              <a:ext cx="211" cy="87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0" tIns="0" rIns="0" bIns="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S1 L5</a:t>
              </a:r>
              <a:endParaRPr kumimoji="0" lang="en-US" altLang="en-US" sz="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  <a:p>
              <a:pPr marL="0" marR="0" lvl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altLang="en-US" sz="9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ea typeface="Calibri" pitchFamily="34" charset="0"/>
                  <a:cs typeface="Arial" pitchFamily="34" charset="0"/>
                </a:rPr>
                <a:t>L4</a:t>
              </a:r>
              <a:endParaRPr kumimoji="0" lang="en-US" alt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7266222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/>
              <a:t> </a:t>
            </a:r>
            <a:r>
              <a:rPr lang="sr-Cyrl-RS" sz="2800" dirty="0" smtClean="0"/>
              <a:t>Код сумње на радикуларну лезију пажњу обратити и на: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457200" indent="-457200">
              <a:buAutoNum type="arabicPeriod"/>
            </a:pPr>
            <a:r>
              <a:rPr lang="sr-Cyrl-RS" sz="2000" dirty="0" smtClean="0"/>
              <a:t>Одсуство одређених рефлекса: </a:t>
            </a:r>
            <a:r>
              <a:rPr lang="sr-Cyrl-RS" sz="2000" dirty="0" smtClean="0">
                <a:solidFill>
                  <a:srgbClr val="FFFF00"/>
                </a:solidFill>
              </a:rPr>
              <a:t>Ахилов</a:t>
            </a:r>
            <a:r>
              <a:rPr lang="sr-Cyrl-RS" sz="2000" dirty="0" smtClean="0"/>
              <a:t> код </a:t>
            </a:r>
            <a:r>
              <a:rPr lang="sr-Cyrl-RS" sz="2000" dirty="0" smtClean="0">
                <a:solidFill>
                  <a:srgbClr val="FFFF00"/>
                </a:solidFill>
              </a:rPr>
              <a:t>С1</a:t>
            </a:r>
            <a:r>
              <a:rPr lang="sr-Cyrl-RS" sz="2000" dirty="0" smtClean="0"/>
              <a:t> корена; </a:t>
            </a:r>
            <a:r>
              <a:rPr lang="sr-Cyrl-RS" sz="2000" dirty="0" smtClean="0">
                <a:solidFill>
                  <a:srgbClr val="FFFF00"/>
                </a:solidFill>
              </a:rPr>
              <a:t>пателарног</a:t>
            </a:r>
            <a:r>
              <a:rPr lang="sr-Cyrl-RS" sz="2000" dirty="0" smtClean="0"/>
              <a:t> рефлекса код </a:t>
            </a:r>
            <a:r>
              <a:rPr lang="sr-Cyrl-RS" sz="2000" dirty="0" smtClean="0">
                <a:solidFill>
                  <a:srgbClr val="FFFF00"/>
                </a:solidFill>
              </a:rPr>
              <a:t>Л2-4</a:t>
            </a:r>
            <a:r>
              <a:rPr lang="sr-Cyrl-RS" sz="2000" dirty="0" smtClean="0"/>
              <a:t> корена; код Л5 корена сви су рефлески очувани</a:t>
            </a:r>
          </a:p>
          <a:p>
            <a:pPr marL="457200" indent="-457200">
              <a:buAutoNum type="arabicPeriod"/>
            </a:pPr>
            <a:endParaRPr lang="sr-Cyrl-RS" sz="2000" dirty="0" smtClean="0"/>
          </a:p>
          <a:p>
            <a:pPr marL="457200" indent="-457200">
              <a:buAutoNum type="arabicPeriod"/>
            </a:pPr>
            <a:r>
              <a:rPr lang="sr-Cyrl-RS" sz="2000" dirty="0" smtClean="0"/>
              <a:t>Ход болесника: </a:t>
            </a:r>
            <a:r>
              <a:rPr lang="sr-Cyrl-RS" sz="2000" dirty="0" smtClean="0">
                <a:solidFill>
                  <a:srgbClr val="FFFF00"/>
                </a:solidFill>
              </a:rPr>
              <a:t>анталгичан</a:t>
            </a:r>
            <a:r>
              <a:rPr lang="sr-Cyrl-RS" sz="2000" dirty="0" smtClean="0"/>
              <a:t>; „</a:t>
            </a:r>
            <a:r>
              <a:rPr lang="sr-Cyrl-RS" sz="2000" dirty="0" smtClean="0">
                <a:solidFill>
                  <a:srgbClr val="FFFF00"/>
                </a:solidFill>
              </a:rPr>
              <a:t>перонеални</a:t>
            </a:r>
            <a:r>
              <a:rPr lang="sr-Cyrl-RS" sz="2000" dirty="0" smtClean="0"/>
              <a:t> ход“ код Л5 радикулопатије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3AEC50-EE5C-49A2-8547-12081B8DBD54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39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45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217443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800" dirty="0" smtClean="0"/>
              <a:t>                    Сензибилитет се може поделити на:</a:t>
            </a:r>
          </a:p>
          <a:p>
            <a:pPr marL="0" indent="0">
              <a:buNone/>
            </a:pPr>
            <a:endParaRPr lang="sr-Cyrl-RS" sz="2000" dirty="0"/>
          </a:p>
          <a:p>
            <a:pPr marL="457200" indent="-457200">
              <a:buAutoNum type="arabicPeriod"/>
            </a:pPr>
            <a:r>
              <a:rPr lang="sr-Cyrl-RS" sz="2400" dirty="0" smtClean="0">
                <a:solidFill>
                  <a:srgbClr val="FFFF00"/>
                </a:solidFill>
              </a:rPr>
              <a:t>Екстероцептивни</a:t>
            </a:r>
            <a:r>
              <a:rPr lang="sr-Cyrl-RS" sz="2400" dirty="0" smtClean="0"/>
              <a:t> (сензибилитет са површине тела, за додир, бол, температуру)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457200" indent="-457200">
              <a:buAutoNum type="arabicPeriod"/>
            </a:pPr>
            <a:r>
              <a:rPr lang="sr-Cyrl-RS" sz="2400" dirty="0" smtClean="0">
                <a:solidFill>
                  <a:srgbClr val="FFFF00"/>
                </a:solidFill>
              </a:rPr>
              <a:t>Проприоцептивни</a:t>
            </a:r>
            <a:r>
              <a:rPr lang="sr-Cyrl-RS" sz="2400" dirty="0" smtClean="0"/>
              <a:t> (сензибилитет из дубљих ткива (мишићи, лигаменти, фасције, зглобови) за дубоки бол и притисак, за информацију о положају и покрету тела или делова тела у простору, за вибрације</a:t>
            </a:r>
            <a:r>
              <a:rPr lang="sr-Cyrl-RS" sz="2400" dirty="0"/>
              <a:t>)</a:t>
            </a:r>
            <a:endParaRPr lang="sr-Cyrl-R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BF89A6A-68D7-4FB5-926B-D8B80A5B7BBC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4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6712"/>
            <a:ext cx="8229600" cy="5289451"/>
          </a:xfrm>
        </p:spPr>
        <p:txBody>
          <a:bodyPr/>
          <a:lstStyle/>
          <a:p>
            <a:pPr marL="0" indent="0" algn="ctr">
              <a:buNone/>
            </a:pPr>
            <a:r>
              <a:rPr lang="sr-Cyrl-RS" dirty="0" smtClean="0"/>
              <a:t>  </a:t>
            </a:r>
            <a:r>
              <a:rPr lang="sr-Cyrl-RS" sz="2000" dirty="0" smtClean="0"/>
              <a:t>Синдроми </a:t>
            </a:r>
            <a:r>
              <a:rPr lang="sr-Cyrl-RS" sz="2000" dirty="0"/>
              <a:t>лезије кичмене мождине</a:t>
            </a:r>
          </a:p>
          <a:p>
            <a:pPr marL="0" indent="0" algn="ctr">
              <a:buNone/>
            </a:pPr>
            <a:r>
              <a:rPr lang="sr-Cyrl-RS" sz="2000" dirty="0"/>
              <a:t>Синдром потпуног попречног пресека кичмене мождине</a:t>
            </a:r>
          </a:p>
          <a:p>
            <a:pPr marL="0" indent="0" algn="just">
              <a:buNone/>
            </a:pPr>
            <a:r>
              <a:rPr lang="sr-Cyrl-RS" sz="2000" dirty="0"/>
              <a:t>Испад сензибилитета за све модалитете по типу „нивоа“, тј.од места лезије наниже. На основу идентификованог нивоа заснивамо клиничку претпоставку о локализацији лезије</a:t>
            </a:r>
          </a:p>
          <a:p>
            <a:pPr marL="0" indent="0">
              <a:buNone/>
            </a:pPr>
            <a:endParaRPr lang="sr-Cyrl-RS" sz="2000" dirty="0" smtClean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402D99-B893-4D8F-8806-15B4DD7C3155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40</a:t>
            </a:fld>
            <a:endParaRPr lang="en-US" dirty="0"/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889365658"/>
              </p:ext>
            </p:extLst>
          </p:nvPr>
        </p:nvGraphicFramePr>
        <p:xfrm>
          <a:off x="827584" y="2786099"/>
          <a:ext cx="7560840" cy="407190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168352"/>
                <a:gridCol w="4392488"/>
              </a:tblGrid>
              <a:tr h="574468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/>
                        <a:t>Ниво оштећења </a:t>
                      </a:r>
                      <a:r>
                        <a:rPr lang="sr-Latn-RS" sz="1600" dirty="0" smtClean="0"/>
                        <a:t>medullae spinalis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/>
                        <a:t>Линија која одговара „нивоу сензибилитета“</a:t>
                      </a:r>
                      <a:endParaRPr lang="en-US" sz="1600" dirty="0"/>
                    </a:p>
                  </a:txBody>
                  <a:tcPr/>
                </a:tc>
              </a:tr>
              <a:tr h="574468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/>
                        <a:t>Цервикални </a:t>
                      </a:r>
                    </a:p>
                    <a:p>
                      <a:pPr algn="ctr"/>
                      <a:r>
                        <a:rPr lang="sr-Cyrl-RS" sz="1600" dirty="0" smtClean="0"/>
                        <a:t>Ц2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/>
                        <a:t>Линија која прати границу </a:t>
                      </a:r>
                      <a:r>
                        <a:rPr lang="sr-Latn-RS" sz="1600" dirty="0" smtClean="0"/>
                        <a:t>ramusa mandibulae</a:t>
                      </a:r>
                      <a:endParaRPr lang="en-US" sz="1600" dirty="0"/>
                    </a:p>
                  </a:txBody>
                  <a:tcPr/>
                </a:tc>
              </a:tr>
              <a:tr h="574468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/>
                        <a:t>Ц6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/>
                        <a:t>Линија која спаја</a:t>
                      </a:r>
                      <a:r>
                        <a:rPr lang="sr-Cyrl-RS" sz="1600" baseline="0" dirty="0" smtClean="0"/>
                        <a:t> палчеве обе шаке абдукованих руку</a:t>
                      </a:r>
                      <a:endParaRPr lang="en-US" sz="1600" dirty="0"/>
                    </a:p>
                  </a:txBody>
                  <a:tcPr/>
                </a:tc>
              </a:tr>
              <a:tr h="574468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/>
                        <a:t>Ц8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/>
                        <a:t>Линија која спаја оба мала прста абдукованих руку</a:t>
                      </a:r>
                      <a:endParaRPr lang="en-US" sz="1600" dirty="0"/>
                    </a:p>
                  </a:txBody>
                  <a:tcPr/>
                </a:tc>
              </a:tr>
              <a:tr h="574468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/>
                        <a:t>Торакални</a:t>
                      </a:r>
                    </a:p>
                    <a:p>
                      <a:pPr algn="ctr"/>
                      <a:r>
                        <a:rPr lang="sr-Cyrl-RS" sz="1600" dirty="0" smtClean="0"/>
                        <a:t>Т4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/>
                        <a:t>Линија која спаја обе мамиле</a:t>
                      </a:r>
                      <a:endParaRPr lang="en-US" sz="1600" dirty="0"/>
                    </a:p>
                  </a:txBody>
                  <a:tcPr/>
                </a:tc>
              </a:tr>
              <a:tr h="393651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/>
                        <a:t>Т6-7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/>
                        <a:t>Линија</a:t>
                      </a:r>
                      <a:r>
                        <a:rPr lang="sr-Cyrl-RS" sz="1600" baseline="0" dirty="0" smtClean="0"/>
                        <a:t> на нивоу ребарних лукова</a:t>
                      </a:r>
                      <a:endParaRPr lang="en-US" sz="1600" dirty="0"/>
                    </a:p>
                  </a:txBody>
                  <a:tcPr/>
                </a:tc>
              </a:tr>
              <a:tr h="393651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/>
                        <a:t>Т10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/>
                        <a:t>Линија</a:t>
                      </a:r>
                      <a:r>
                        <a:rPr lang="sr-Cyrl-RS" sz="1600" baseline="0" dirty="0" smtClean="0"/>
                        <a:t> у нивоу умбиликуса</a:t>
                      </a:r>
                      <a:endParaRPr lang="en-US" sz="1600" dirty="0"/>
                    </a:p>
                  </a:txBody>
                  <a:tcPr/>
                </a:tc>
              </a:tr>
              <a:tr h="393651"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/>
                        <a:t>Т12</a:t>
                      </a:r>
                      <a:endParaRPr lang="en-US" sz="16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sr-Cyrl-RS" sz="1600" dirty="0" smtClean="0"/>
                        <a:t>Линија препоне</a:t>
                      </a:r>
                      <a:endParaRPr lang="en-US" sz="1600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105213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/>
          <a:lstStyle/>
          <a:p>
            <a:pPr marL="0" indent="0" algn="ctr">
              <a:buNone/>
            </a:pPr>
            <a:endParaRPr lang="sr-Cyrl-RS" dirty="0" smtClean="0"/>
          </a:p>
          <a:p>
            <a:pPr marL="0" indent="0" algn="ctr">
              <a:buNone/>
            </a:pPr>
            <a:r>
              <a:rPr lang="sr-Cyrl-RS" dirty="0" smtClean="0"/>
              <a:t>Синдроми лезије кичмене мождине</a:t>
            </a:r>
          </a:p>
          <a:p>
            <a:pPr marL="0" indent="0" algn="ctr">
              <a:buNone/>
            </a:pPr>
            <a:r>
              <a:rPr lang="sr-Cyrl-RS" dirty="0" smtClean="0"/>
              <a:t>Синдром задњих фуникула</a:t>
            </a:r>
          </a:p>
          <a:p>
            <a:pPr marL="0" indent="0" algn="ctr">
              <a:buNone/>
            </a:pPr>
            <a:endParaRPr lang="sr-Cyrl-RS" dirty="0" smtClean="0"/>
          </a:p>
          <a:p>
            <a:pPr marL="0" indent="0" algn="just">
              <a:buNone/>
            </a:pPr>
            <a:r>
              <a:rPr lang="sr-Cyrl-RS" sz="2400" dirty="0" smtClean="0"/>
              <a:t>Испад сензибилитета за лак додир, тактилну дискриминацију, дубоки положајни и вибрациони сензибилизет</a:t>
            </a:r>
          </a:p>
          <a:p>
            <a:pPr marL="0" indent="0" algn="just">
              <a:buNone/>
            </a:pPr>
            <a:r>
              <a:rPr lang="sr-Cyrl-RS" sz="2400" dirty="0" smtClean="0"/>
              <a:t>Псеудоатетозни покрети прстију шака (тзв. прсти који свирају клавир)</a:t>
            </a:r>
          </a:p>
          <a:p>
            <a:pPr marL="0" indent="0" algn="just">
              <a:buNone/>
            </a:pPr>
            <a:r>
              <a:rPr lang="sr-Cyrl-RS" sz="2400" dirty="0" smtClean="0"/>
              <a:t>Позитиван Ромбергов тест</a:t>
            </a:r>
          </a:p>
          <a:p>
            <a:pPr marL="0" indent="0" algn="just">
              <a:buNone/>
            </a:pPr>
            <a:r>
              <a:rPr lang="sr-Cyrl-RS" sz="2400" dirty="0" smtClean="0"/>
              <a:t>„Синдром лавабоа“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4A8-9B7E-41C7-A612-1C7065BBCCC6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41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9259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Преглед </a:t>
            </a:r>
            <a:r>
              <a:rPr lang="sr-Cyrl-RS" dirty="0" smtClean="0"/>
              <a:t>сензибилитета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9638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29600" cy="5040560"/>
          </a:xfrm>
        </p:spPr>
        <p:txBody>
          <a:bodyPr/>
          <a:lstStyle/>
          <a:p>
            <a:pPr marL="0" indent="0" algn="ctr">
              <a:buNone/>
            </a:pPr>
            <a:r>
              <a:rPr lang="sr-Cyrl-RS" dirty="0" smtClean="0"/>
              <a:t>Синдроми лезије кичмене мождине</a:t>
            </a:r>
          </a:p>
          <a:p>
            <a:pPr marL="0" indent="0" algn="ctr">
              <a:buNone/>
            </a:pPr>
            <a:r>
              <a:rPr lang="sr-Cyrl-RS" dirty="0" smtClean="0"/>
              <a:t>Синдром предњих фуникула</a:t>
            </a:r>
          </a:p>
          <a:p>
            <a:pPr marL="0" indent="0" algn="ctr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sz="2400" dirty="0" smtClean="0"/>
              <a:t>- Оштећење спиноталамичког пута</a:t>
            </a:r>
          </a:p>
          <a:p>
            <a:pPr marL="0" indent="0">
              <a:buNone/>
            </a:pPr>
            <a:r>
              <a:rPr lang="sr-Cyrl-RS" sz="2400" dirty="0" smtClean="0"/>
              <a:t>- Оштећење сензибилитета за бол и температуру испод места лезије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4A8-9B7E-41C7-A612-1C7065BBCCC6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42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9259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36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/>
          <a:lstStyle/>
          <a:p>
            <a:pPr marL="0" indent="0" algn="ctr">
              <a:buNone/>
            </a:pPr>
            <a:r>
              <a:rPr lang="sr-Cyrl-RS" dirty="0" smtClean="0"/>
              <a:t>Синдром лезије кичмене мождине</a:t>
            </a:r>
          </a:p>
          <a:p>
            <a:pPr marL="0" indent="0" algn="ctr">
              <a:buNone/>
            </a:pPr>
            <a:r>
              <a:rPr lang="sr-Cyrl-RS" dirty="0" smtClean="0"/>
              <a:t>Синдром латералне хемисекције кичмене мождине</a:t>
            </a:r>
          </a:p>
          <a:p>
            <a:pPr marL="0" indent="0" algn="ctr">
              <a:buNone/>
            </a:pPr>
            <a:endParaRPr lang="sr-Cyrl-RS" dirty="0" smtClean="0"/>
          </a:p>
          <a:p>
            <a:pPr marL="0" indent="0" algn="just">
              <a:buNone/>
            </a:pPr>
            <a:r>
              <a:rPr lang="sr-Cyrl-RS" sz="2400" dirty="0" smtClean="0"/>
              <a:t>-</a:t>
            </a:r>
            <a:r>
              <a:rPr lang="sr-Latn-RS" sz="2400" dirty="0" smtClean="0"/>
              <a:t>Brown-Sequardov (Braun-Sekard) </a:t>
            </a:r>
            <a:r>
              <a:rPr lang="sr-Cyrl-RS" sz="2400" dirty="0" smtClean="0"/>
              <a:t>синдром</a:t>
            </a:r>
          </a:p>
          <a:p>
            <a:pPr marL="0" indent="0" algn="just">
              <a:buNone/>
            </a:pPr>
            <a:r>
              <a:rPr lang="sr-Cyrl-RS" sz="2400" dirty="0" smtClean="0"/>
              <a:t>-Истострани губитак вибрационог и дубоког положајног сензибиитета као и сензибилитета за фини додир</a:t>
            </a:r>
          </a:p>
          <a:p>
            <a:pPr marL="0" indent="0" algn="just">
              <a:buNone/>
            </a:pPr>
            <a:r>
              <a:rPr lang="sr-Cyrl-RS" sz="2400" dirty="0" smtClean="0"/>
              <a:t>-Контралатерални губитак сензибилитета за бол и температуру, 2-3 сегмента испод нивоа оштећења медуле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4A8-9B7E-41C7-A612-1C7065BBCCC6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43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9259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36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/>
          <a:lstStyle/>
          <a:p>
            <a:pPr marL="0" indent="0" algn="ctr">
              <a:buNone/>
            </a:pPr>
            <a:r>
              <a:rPr lang="sr-Cyrl-RS" dirty="0" smtClean="0"/>
              <a:t>Синдром лезије кичмене мождине</a:t>
            </a:r>
          </a:p>
          <a:p>
            <a:pPr marL="0" indent="0" algn="ctr">
              <a:buNone/>
            </a:pPr>
            <a:r>
              <a:rPr lang="sr-Cyrl-RS" dirty="0" smtClean="0"/>
              <a:t>Центромедуларни синдром</a:t>
            </a:r>
          </a:p>
          <a:p>
            <a:pPr marL="0" indent="0" algn="ctr">
              <a:buNone/>
            </a:pPr>
            <a:endParaRPr lang="sr-Cyrl-RS" dirty="0" smtClean="0"/>
          </a:p>
          <a:p>
            <a:pPr marL="0" indent="0" algn="just">
              <a:buNone/>
            </a:pPr>
            <a:r>
              <a:rPr lang="sr-Cyrl-RS" sz="2400" dirty="0" smtClean="0"/>
              <a:t>Испад сензибилитета за бол и температуру због обостраног оштећења спиноталамичког пута, који испред централног канала прелази на супротну страну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4A8-9B7E-41C7-A612-1C7065BBCCC6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44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9259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Преглед </a:t>
            </a:r>
            <a:r>
              <a:rPr lang="sr-Cyrl-RS" dirty="0" smtClean="0"/>
              <a:t>сензибилитета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4361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/>
          <a:lstStyle/>
          <a:p>
            <a:pPr marL="0" indent="0" algn="ctr">
              <a:buNone/>
            </a:pPr>
            <a:r>
              <a:rPr lang="sr-Cyrl-RS" dirty="0" smtClean="0"/>
              <a:t>Синдром лезије можданог стабла</a:t>
            </a:r>
          </a:p>
          <a:p>
            <a:pPr marL="0" indent="0" algn="ctr">
              <a:buNone/>
            </a:pPr>
            <a:endParaRPr lang="sr-Cyrl-RS" dirty="0" smtClean="0"/>
          </a:p>
          <a:p>
            <a:pPr marL="0" indent="0" algn="just">
              <a:buNone/>
            </a:pPr>
            <a:r>
              <a:rPr lang="sr-Cyrl-RS" sz="2400" dirty="0" smtClean="0"/>
              <a:t>Једнострано оштећење сензитивних путева у висини једара </a:t>
            </a:r>
            <a:r>
              <a:rPr lang="sr-Latn-RS" sz="2400" dirty="0" smtClean="0"/>
              <a:t>n.trigeminusa (n.V KN)</a:t>
            </a:r>
            <a:r>
              <a:rPr lang="sr-Cyrl-RS" sz="2400" dirty="0" smtClean="0"/>
              <a:t> даће истострани испад сензибилитета лица и испад у супротној половини тела (алтерни сензитивни синдром или синдром укштеног сензибилитета)</a:t>
            </a:r>
          </a:p>
          <a:p>
            <a:pPr marL="0" indent="0" algn="just">
              <a:buNone/>
            </a:pPr>
            <a:endParaRPr lang="sr-Cyrl-RS" sz="2400" dirty="0"/>
          </a:p>
          <a:p>
            <a:pPr marL="0" indent="0" algn="just">
              <a:buNone/>
            </a:pPr>
            <a:r>
              <a:rPr lang="sr-Cyrl-RS" sz="2400" dirty="0" smtClean="0"/>
              <a:t>Оштећење изнад једара </a:t>
            </a:r>
            <a:r>
              <a:rPr lang="sr-Latn-RS" sz="2400" dirty="0"/>
              <a:t>n.trigeminusa (n.V KN)</a:t>
            </a:r>
            <a:r>
              <a:rPr lang="sr-Cyrl-RS" sz="2400" dirty="0"/>
              <a:t> </a:t>
            </a:r>
            <a:r>
              <a:rPr lang="sr-Cyrl-RS" sz="2400" dirty="0" smtClean="0"/>
              <a:t> биће праћена хипестезијом супротне половине лица и тела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4A8-9B7E-41C7-A612-1C7065BBCCC6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45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9259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6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08720"/>
            <a:ext cx="8229600" cy="5472608"/>
          </a:xfrm>
        </p:spPr>
        <p:txBody>
          <a:bodyPr/>
          <a:lstStyle/>
          <a:p>
            <a:pPr marL="0" indent="0" algn="ctr">
              <a:buNone/>
            </a:pPr>
            <a:r>
              <a:rPr lang="sr-Cyrl-RS" dirty="0" smtClean="0"/>
              <a:t>Таламусни синдром</a:t>
            </a:r>
          </a:p>
          <a:p>
            <a:pPr marL="0" indent="0" algn="ctr">
              <a:buNone/>
            </a:pPr>
            <a:endParaRPr lang="sr-Cyrl-RS" dirty="0" smtClean="0"/>
          </a:p>
          <a:p>
            <a:pPr marL="0" indent="0" algn="just">
              <a:buNone/>
            </a:pPr>
            <a:r>
              <a:rPr lang="sr-Cyrl-RS" sz="2400" dirty="0" smtClean="0"/>
              <a:t>Оштећење сензибилитета за све модалитет на контралатералној страни лица и тела</a:t>
            </a:r>
          </a:p>
          <a:p>
            <a:pPr marL="0" indent="0" algn="just">
              <a:buNone/>
            </a:pPr>
            <a:r>
              <a:rPr lang="sr-Cyrl-RS" sz="2400" dirty="0" smtClean="0"/>
              <a:t>Више је оштећен дубоки положајни, него површински сензибилитет</a:t>
            </a:r>
          </a:p>
          <a:p>
            <a:pPr marL="0" indent="0" algn="just">
              <a:buNone/>
            </a:pPr>
            <a:r>
              <a:rPr lang="sr-Cyrl-RS" sz="2400" dirty="0" smtClean="0"/>
              <a:t>Таламусни бол (непријатан бол)</a:t>
            </a:r>
          </a:p>
          <a:p>
            <a:pPr marL="0" indent="0" algn="just">
              <a:buNone/>
            </a:pPr>
            <a:r>
              <a:rPr lang="sr-Cyrl-RS" sz="2400" dirty="0" smtClean="0"/>
              <a:t>Таламусна хиперпатија</a:t>
            </a:r>
          </a:p>
          <a:p>
            <a:pPr marL="0" indent="0" algn="just">
              <a:buNone/>
            </a:pPr>
            <a:r>
              <a:rPr lang="sr-Latn-RS" sz="2400" dirty="0" smtClean="0"/>
              <a:t>Anaestaesia dolorosa (</a:t>
            </a:r>
            <a:r>
              <a:rPr lang="sr-Cyrl-RS" sz="2400" dirty="0" smtClean="0"/>
              <a:t>интензиван бол у пределу сниженог сензибилитета</a:t>
            </a:r>
            <a:r>
              <a:rPr lang="sr-Latn-RS" sz="2400" dirty="0" smtClean="0"/>
              <a:t>)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4A8-9B7E-41C7-A612-1C7065BBCCC6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46</a:t>
            </a:fld>
            <a:endParaRPr lang="en-US" dirty="0"/>
          </a:p>
        </p:txBody>
      </p:sp>
      <p:sp>
        <p:nvSpPr>
          <p:cNvPr id="6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69259"/>
          </a:xfrm>
        </p:spPr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362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/>
              <a:t>                       </a:t>
            </a:r>
            <a:r>
              <a:rPr lang="sr-Cyrl-RS" sz="2800" dirty="0" smtClean="0"/>
              <a:t>Кортикални сензибилитет (1)</a:t>
            </a:r>
          </a:p>
          <a:p>
            <a:pPr marL="0" indent="0">
              <a:buNone/>
            </a:pPr>
            <a:r>
              <a:rPr lang="sr-Cyrl-RS" sz="2000" dirty="0" smtClean="0"/>
              <a:t>Кортикални центри сензибилитет:</a:t>
            </a:r>
          </a:p>
          <a:p>
            <a:pPr marL="457200" indent="-457200">
              <a:buAutoNum type="arabicPeriod"/>
            </a:pPr>
            <a:r>
              <a:rPr lang="sr-Cyrl-RS" sz="2000" dirty="0" smtClean="0"/>
              <a:t>Примарна сензитивна кора</a:t>
            </a:r>
          </a:p>
          <a:p>
            <a:pPr marL="457200" indent="-457200">
              <a:buAutoNum type="arabicPeriod"/>
            </a:pPr>
            <a:r>
              <a:rPr lang="sr-Cyrl-RS" sz="2000" dirty="0" smtClean="0"/>
              <a:t>Сензитивне асоцијативне зоне</a:t>
            </a:r>
          </a:p>
          <a:p>
            <a:pPr marL="0" indent="0">
              <a:buNone/>
            </a:pPr>
            <a:endParaRPr lang="sr-Cyrl-RS" sz="2000" dirty="0"/>
          </a:p>
          <a:p>
            <a:pPr marL="0" indent="0">
              <a:buNone/>
            </a:pPr>
            <a:r>
              <a:rPr lang="sr-Cyrl-RS" sz="2000" dirty="0" smtClean="0"/>
              <a:t>Паријетални режањ: анализира и синтетише различите специфичне модалитете сензибилитета; пореди перцепцоју одређеног стимулуса са претходно запамћеним надражајем; интерпретира надражај </a:t>
            </a:r>
          </a:p>
          <a:p>
            <a:pPr marL="0" indent="0">
              <a:buNone/>
            </a:pPr>
            <a:endParaRPr lang="sr-Cyrl-RS" sz="2000" dirty="0"/>
          </a:p>
          <a:p>
            <a:pPr marL="0" indent="0">
              <a:buNone/>
            </a:pPr>
            <a:r>
              <a:rPr lang="sr-Cyrl-RS" sz="2000" dirty="0" smtClean="0"/>
              <a:t>-Лезије сензитивне коре – „кортикални“ испад сензибилитета на супротној половини лица и тела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98C7755-9DAE-4F35-BA24-F2DDF90D491B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47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19274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C060-0786-483A-B111-BEA45CB69407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48</a:t>
            </a:fld>
            <a:endParaRPr lang="en-US" dirty="0"/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548680"/>
            <a:ext cx="5976664" cy="561662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62962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/>
              <a:t>                             </a:t>
            </a:r>
            <a:r>
              <a:rPr lang="sr-Cyrl-RS" sz="2800" dirty="0" smtClean="0"/>
              <a:t>Кортикални сензибилитет (2)</a:t>
            </a:r>
          </a:p>
          <a:p>
            <a:pPr marL="457200" indent="-457200">
              <a:buAutoNum type="arabicPeriod"/>
            </a:pPr>
            <a:r>
              <a:rPr lang="sr-Cyrl-RS" sz="2000" dirty="0" smtClean="0">
                <a:solidFill>
                  <a:srgbClr val="FFFF00"/>
                </a:solidFill>
              </a:rPr>
              <a:t>Топогнозија</a:t>
            </a:r>
            <a:r>
              <a:rPr lang="sr-Cyrl-RS" sz="2000" dirty="0" smtClean="0"/>
              <a:t> – способност да се тачно одреди место додира</a:t>
            </a:r>
          </a:p>
          <a:p>
            <a:pPr marL="0" indent="0">
              <a:buNone/>
            </a:pPr>
            <a:r>
              <a:rPr lang="sr-Cyrl-RS" sz="2000" dirty="0"/>
              <a:t> </a:t>
            </a:r>
            <a:r>
              <a:rPr lang="sr-Cyrl-RS" sz="2000" dirty="0" smtClean="0"/>
              <a:t>        Топагнозија</a:t>
            </a:r>
          </a:p>
          <a:p>
            <a:pPr marL="0" indent="0">
              <a:buNone/>
            </a:pPr>
            <a:r>
              <a:rPr lang="sr-Cyrl-RS" sz="2000" dirty="0" smtClean="0">
                <a:solidFill>
                  <a:srgbClr val="FFFF00"/>
                </a:solidFill>
              </a:rPr>
              <a:t>2. Тактилна дискриминација </a:t>
            </a:r>
            <a:r>
              <a:rPr lang="sr-Cyrl-RS" sz="2000" dirty="0" smtClean="0"/>
              <a:t>– способност да се затвореним очима разликује да ли је надражена једна или две блиске тачке на кожи</a:t>
            </a:r>
          </a:p>
          <a:p>
            <a:pPr>
              <a:buFontTx/>
              <a:buChar char="-"/>
            </a:pPr>
            <a:r>
              <a:rPr lang="sr-Cyrl-RS" sz="2000" dirty="0" smtClean="0"/>
              <a:t>шестар са тупим врховима</a:t>
            </a:r>
          </a:p>
          <a:p>
            <a:pPr>
              <a:buFontTx/>
              <a:buChar char="-"/>
            </a:pPr>
            <a:r>
              <a:rPr lang="sr-Cyrl-RS" sz="2000" dirty="0" smtClean="0"/>
              <a:t>Језик 1мм; усне 2-3 мм; јагодице 2-4 мм; дорзалне стране прстију 4-6 мм; дланови 8-12мм; дорзална страна шака 20-30мм; дорзум стопала 30-40 мм</a:t>
            </a:r>
          </a:p>
          <a:p>
            <a:pPr marL="0" indent="0">
              <a:buNone/>
            </a:pPr>
            <a:r>
              <a:rPr lang="sr-Cyrl-RS" sz="2000" dirty="0" smtClean="0">
                <a:solidFill>
                  <a:srgbClr val="FFFF00"/>
                </a:solidFill>
              </a:rPr>
              <a:t>3. Стереогнозија </a:t>
            </a:r>
            <a:r>
              <a:rPr lang="sr-Cyrl-RS" sz="2000" dirty="0" smtClean="0"/>
              <a:t>– способност да се предмети препознају путем додира уз искључење других чула</a:t>
            </a:r>
          </a:p>
          <a:p>
            <a:pPr marL="0" indent="0">
              <a:buNone/>
            </a:pPr>
            <a:r>
              <a:rPr lang="sr-Cyrl-RS" sz="2000" dirty="0" smtClean="0"/>
              <a:t>-Астереогнозија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85917-AB9E-469A-8F20-30487B35AC01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49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44970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9C060-0786-483A-B111-BEA45CB69407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5</a:t>
            </a:fld>
            <a:endParaRPr lang="en-US" dirty="0"/>
          </a:p>
        </p:txBody>
      </p:sp>
      <p:pic>
        <p:nvPicPr>
          <p:cNvPr id="4" name="image374.png"/>
          <p:cNvPicPr/>
          <p:nvPr/>
        </p:nvPicPr>
        <p:blipFill>
          <a:blip r:embed="rId2" cstate="print"/>
          <a:stretch>
            <a:fillRect/>
          </a:stretch>
        </p:blipFill>
        <p:spPr>
          <a:xfrm>
            <a:off x="1612265" y="411998"/>
            <a:ext cx="5919470" cy="6354562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516216" y="5157192"/>
            <a:ext cx="61767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Koža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5004047" y="4468306"/>
            <a:ext cx="17227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Senzorni neuron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023040" y="2852936"/>
            <a:ext cx="1842556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Periferni nerv</a:t>
            </a:r>
          </a:p>
          <a:p>
            <a:r>
              <a:rPr lang="sr-Latn-RS" dirty="0" smtClean="0"/>
              <a:t>Akson </a:t>
            </a:r>
          </a:p>
          <a:p>
            <a:r>
              <a:rPr lang="sr-Latn-RS" dirty="0" smtClean="0"/>
              <a:t>Mijelinski omotač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860032" y="999470"/>
            <a:ext cx="15406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Dorzalni koren</a:t>
            </a:r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4841739" y="337634"/>
            <a:ext cx="243002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Telo senzornog neurona</a:t>
            </a:r>
            <a:endParaRPr lang="en-US" dirty="0"/>
          </a:p>
        </p:txBody>
      </p:sp>
      <p:sp>
        <p:nvSpPr>
          <p:cNvPr id="11" name="TextBox 10"/>
          <p:cNvSpPr txBox="1"/>
          <p:nvPr/>
        </p:nvSpPr>
        <p:spPr>
          <a:xfrm>
            <a:off x="4253180" y="57414"/>
            <a:ext cx="180357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Dorzalni ganglion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2111450" y="42666"/>
            <a:ext cx="175932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sr-Latn-RS" dirty="0" smtClean="0"/>
              <a:t>Zadnji rogovi KM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51954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40768"/>
            <a:ext cx="8640960" cy="496855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/>
              <a:t>                           </a:t>
            </a:r>
            <a:r>
              <a:rPr lang="sr-Cyrl-RS" sz="2800" dirty="0" smtClean="0"/>
              <a:t>Кортикални сензибилитет (3)</a:t>
            </a:r>
          </a:p>
          <a:p>
            <a:pPr marL="0" indent="0">
              <a:buNone/>
            </a:pPr>
            <a:r>
              <a:rPr lang="sr-Cyrl-RS" sz="2000" dirty="0" smtClean="0">
                <a:solidFill>
                  <a:srgbClr val="FFFF00"/>
                </a:solidFill>
              </a:rPr>
              <a:t>4. Барогнозија </a:t>
            </a:r>
            <a:r>
              <a:rPr lang="sr-Cyrl-RS" sz="2000" dirty="0" smtClean="0"/>
              <a:t>– способност процене тежине предмета</a:t>
            </a:r>
          </a:p>
          <a:p>
            <a:pPr marL="0" indent="0">
              <a:buNone/>
            </a:pPr>
            <a:r>
              <a:rPr lang="sr-Cyrl-RS" sz="2000" dirty="0" smtClean="0"/>
              <a:t>Истовремено стављање предмета исте величине, облика и тежине  у обе шаке и болесник треба да процени који је предмет лакши, а који је тежи</a:t>
            </a:r>
          </a:p>
          <a:p>
            <a:pPr>
              <a:buFontTx/>
              <a:buChar char="-"/>
            </a:pPr>
            <a:r>
              <a:rPr lang="sr-Cyrl-RS" sz="2000" dirty="0" smtClean="0"/>
              <a:t>Барагнозија</a:t>
            </a:r>
          </a:p>
          <a:p>
            <a:pPr marL="0" indent="0">
              <a:buNone/>
            </a:pPr>
            <a:r>
              <a:rPr lang="sr-Cyrl-RS" sz="2000" dirty="0" smtClean="0">
                <a:solidFill>
                  <a:srgbClr val="FFFF00"/>
                </a:solidFill>
              </a:rPr>
              <a:t>5. Графестезија </a:t>
            </a:r>
            <a:r>
              <a:rPr lang="sr-Cyrl-RS" sz="2000" dirty="0" smtClean="0"/>
              <a:t>– способност препознавања бројева, слова које исписујемо по кожи испитаника тупом иглом</a:t>
            </a:r>
          </a:p>
          <a:p>
            <a:pPr>
              <a:buFontTx/>
              <a:buChar char="-"/>
            </a:pPr>
            <a:r>
              <a:rPr lang="sr-Cyrl-RS" sz="2000" dirty="0" smtClean="0"/>
              <a:t>Аграфестезија/графанестезија</a:t>
            </a:r>
          </a:p>
          <a:p>
            <a:pPr marL="0" indent="0">
              <a:buNone/>
            </a:pPr>
            <a:r>
              <a:rPr lang="sr-Cyrl-RS" sz="2000" dirty="0" smtClean="0">
                <a:solidFill>
                  <a:srgbClr val="FFFF00"/>
                </a:solidFill>
              </a:rPr>
              <a:t>6. Сензорна непажња </a:t>
            </a:r>
            <a:r>
              <a:rPr lang="sr-Cyrl-RS" sz="2000" dirty="0" smtClean="0"/>
              <a:t>– губитак способности да се региструју два симултана сензорна надражаја на различитим странама тела</a:t>
            </a:r>
          </a:p>
          <a:p>
            <a:pPr marL="0" indent="0">
              <a:buNone/>
            </a:pPr>
            <a:r>
              <a:rPr lang="sr-Cyrl-RS" sz="2000" dirty="0" smtClean="0">
                <a:solidFill>
                  <a:srgbClr val="FFFF00"/>
                </a:solidFill>
              </a:rPr>
              <a:t>7. Аутотопагнозија </a:t>
            </a:r>
            <a:r>
              <a:rPr lang="sr-Cyrl-RS" sz="2000" dirty="0" smtClean="0"/>
              <a:t>– немогућност да се идентификују делови тела, њихов међусовни положај или оријентација тела – дефект телесне схеме </a:t>
            </a: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6F525F-0485-4E37-B85D-2AB8D90D27BC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50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287499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sr-Cyrl-RS" sz="2000" dirty="0" smtClean="0"/>
              <a:t>  </a:t>
            </a:r>
            <a:r>
              <a:rPr lang="sr-Cyrl-RS" sz="2800" dirty="0" smtClean="0"/>
              <a:t>Како разликовати „органска“ од психогених сензитивних оштећења</a:t>
            </a:r>
          </a:p>
          <a:p>
            <a:pPr marL="0" indent="0">
              <a:buNone/>
            </a:pPr>
            <a:endParaRPr lang="sr-Cyrl-RS" sz="2800" dirty="0" smtClean="0"/>
          </a:p>
          <a:p>
            <a:pPr marL="457200" indent="-457200">
              <a:buAutoNum type="arabicPeriod"/>
            </a:pPr>
            <a:r>
              <a:rPr lang="sr-Cyrl-RS" sz="2000" dirty="0" smtClean="0"/>
              <a:t>Психогени испад сензибилитета не одговара ниједној специфичној неуроанатомској дистрибуцији</a:t>
            </a:r>
          </a:p>
          <a:p>
            <a:pPr marL="457200" indent="-457200">
              <a:buAutoNum type="arabicPeriod"/>
            </a:pPr>
            <a:r>
              <a:rPr lang="sr-Cyrl-RS" sz="2000" dirty="0" smtClean="0"/>
              <a:t>Код психогеног испада сензибилитета граница између зоне сензитивног оштећења и суседне зоне нормалне инервације је по правилу оштра</a:t>
            </a:r>
          </a:p>
          <a:p>
            <a:pPr marL="457200" indent="-457200">
              <a:buAutoNum type="arabicPeriod"/>
            </a:pPr>
            <a:r>
              <a:rPr lang="sr-Cyrl-RS" sz="2000" dirty="0" smtClean="0"/>
              <a:t>Хипестезија једне половине трупа код психогених узрока има границу тачно на средњој линији тела</a:t>
            </a:r>
          </a:p>
          <a:p>
            <a:pPr marL="457200" indent="-457200">
              <a:buAutoNum type="arabicPeriod"/>
            </a:pPr>
            <a:r>
              <a:rPr lang="sr-Cyrl-RS" sz="2000" dirty="0" smtClean="0"/>
              <a:t>Дисоцијација сензибилитета која нема патофизиолошко објашњење</a:t>
            </a:r>
          </a:p>
          <a:p>
            <a:pPr marL="457200" indent="-457200">
              <a:buAutoNum type="arabicPeriod"/>
            </a:pPr>
            <a:r>
              <a:rPr lang="sr-Cyrl-RS" sz="2000" dirty="0" smtClean="0"/>
              <a:t>Одсуство вибрацијског сензибилитета само на једној половини централних коштаних структура</a:t>
            </a:r>
          </a:p>
          <a:p>
            <a:pPr marL="457200" indent="-457200">
              <a:buAutoNum type="arabicPeriod"/>
            </a:pPr>
            <a:r>
              <a:rPr lang="sr-Cyrl-RS" sz="2000" dirty="0" smtClean="0"/>
              <a:t>Психогени испад сензибилитета је често подложан сугестијама</a:t>
            </a:r>
          </a:p>
          <a:p>
            <a:pPr marL="0" indent="0">
              <a:buNone/>
            </a:pPr>
            <a:r>
              <a:rPr lang="sr-Cyrl-RS" sz="2000" dirty="0" smtClean="0"/>
              <a:t>Не коментарисати пред полесником аутентичност неуролошког налаза</a:t>
            </a:r>
          </a:p>
          <a:p>
            <a:pPr marL="457200" indent="-457200">
              <a:buAutoNum type="arabicPeriod"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5F4BEFD-7502-4769-86E5-8253BA4F27FF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51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6450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sr-Cyrl-RS" dirty="0" smtClean="0"/>
              <a:t>                                 Литература</a:t>
            </a:r>
          </a:p>
          <a:p>
            <a:pPr marL="0" indent="0">
              <a:buNone/>
            </a:pPr>
            <a:endParaRPr lang="sr-Cyrl-RS" dirty="0" smtClean="0"/>
          </a:p>
          <a:p>
            <a:pPr marL="0" indent="0">
              <a:buNone/>
            </a:pPr>
            <a:r>
              <a:rPr lang="sr-Cyrl-RS" dirty="0" smtClean="0"/>
              <a:t>Владимир С.Костић. Основи неуролошког прегледа, 2013. Београд.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/>
          <a:lstStyle/>
          <a:p>
            <a:fld id="{3388ED2B-1292-4BB3-B826-04605FB4BEDD}" type="datetime2">
              <a:rPr lang="sr-Cyrl-RS" smtClean="0"/>
              <a:t>субота, 30. јануар 2021</a:t>
            </a:fld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/>
          <a:lstStyle/>
          <a:p>
            <a:fld id="{D18FCD6C-DC4F-43D2-8FCC-E91B3775D894}" type="slidenum">
              <a:rPr lang="en-US" smtClean="0"/>
              <a:t>52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39651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764704"/>
            <a:ext cx="8496944" cy="5616624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800" dirty="0" smtClean="0"/>
              <a:t>У ЦНС постоје 2 главна пута свесног сензибилитета</a:t>
            </a:r>
            <a:endParaRPr lang="sr-Cyrl-RS" sz="2000" dirty="0" smtClean="0"/>
          </a:p>
          <a:p>
            <a:pPr marL="457200" indent="-457200">
              <a:buAutoNum type="arabicPeriod"/>
            </a:pPr>
            <a:r>
              <a:rPr lang="sr-Cyrl-RS" sz="2400" dirty="0" smtClean="0">
                <a:solidFill>
                  <a:srgbClr val="002060"/>
                </a:solidFill>
              </a:rPr>
              <a:t>Систем спиноталамичких путева</a:t>
            </a:r>
            <a:endParaRPr lang="en-U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sr-Cyrl-RS" sz="2400" dirty="0" smtClean="0">
                <a:solidFill>
                  <a:srgbClr val="002060"/>
                </a:solidFill>
              </a:rPr>
              <a:t> /</a:t>
            </a:r>
            <a:r>
              <a:rPr lang="sr-Latn-RS" sz="2400" dirty="0" smtClean="0">
                <a:solidFill>
                  <a:srgbClr val="002060"/>
                </a:solidFill>
              </a:rPr>
              <a:t>tr.spinothalamicus Edinger/</a:t>
            </a:r>
            <a:endParaRPr lang="sr-Cyrl-RS" sz="24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sr-Cyrl-RS" sz="2400" dirty="0"/>
              <a:t>Г</a:t>
            </a:r>
            <a:r>
              <a:rPr lang="sr-Cyrl-RS" sz="2400" dirty="0" smtClean="0"/>
              <a:t>руб додир</a:t>
            </a:r>
          </a:p>
          <a:p>
            <a:pPr marL="0" indent="0">
              <a:buNone/>
            </a:pPr>
            <a:r>
              <a:rPr lang="sr-Cyrl-RS" sz="2400" dirty="0" smtClean="0"/>
              <a:t>Притисак</a:t>
            </a:r>
          </a:p>
          <a:p>
            <a:pPr marL="0" indent="0">
              <a:buNone/>
            </a:pPr>
            <a:r>
              <a:rPr lang="sr-Cyrl-RS" sz="2400" dirty="0" smtClean="0"/>
              <a:t>Бол</a:t>
            </a:r>
            <a:endParaRPr lang="en-US" sz="2400" dirty="0" smtClean="0"/>
          </a:p>
          <a:p>
            <a:pPr marL="0" indent="0">
              <a:buNone/>
            </a:pPr>
            <a:r>
              <a:rPr lang="sr-Cyrl-RS" sz="2400" dirty="0" smtClean="0"/>
              <a:t>Температуру</a:t>
            </a:r>
            <a:endParaRPr lang="sr-Cyrl-RS" sz="2400" dirty="0"/>
          </a:p>
          <a:p>
            <a:pPr marL="0" indent="0">
              <a:buNone/>
            </a:pPr>
            <a:r>
              <a:rPr lang="sr-Cyrl-RS" sz="2400" dirty="0"/>
              <a:t>С</a:t>
            </a:r>
            <a:r>
              <a:rPr lang="sr-Cyrl-RS" sz="2400" dirty="0" smtClean="0"/>
              <a:t>ексуалне сензације</a:t>
            </a:r>
          </a:p>
          <a:p>
            <a:pPr marL="0" indent="0">
              <a:buNone/>
            </a:pPr>
            <a:endParaRPr lang="sr-Latn-RS" sz="2400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E7F9BA-7A01-410D-A9AB-BCD8CD25D321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6</a:t>
            </a:fld>
            <a:endParaRPr lang="en-US" dirty="0"/>
          </a:p>
        </p:txBody>
      </p:sp>
      <p:pic>
        <p:nvPicPr>
          <p:cNvPr id="6" name="Picture 5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1340768"/>
            <a:ext cx="3600400" cy="5313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84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88640"/>
            <a:ext cx="8229600" cy="5937523"/>
          </a:xfrm>
        </p:spPr>
        <p:txBody>
          <a:bodyPr>
            <a:normAutofit/>
          </a:bodyPr>
          <a:lstStyle/>
          <a:p>
            <a:pPr marL="457200" indent="-457200">
              <a:buAutoNum type="arabicPeriod" startAt="2"/>
            </a:pPr>
            <a:r>
              <a:rPr lang="sr-Cyrl-RS" sz="2000" dirty="0" smtClean="0">
                <a:solidFill>
                  <a:srgbClr val="002060"/>
                </a:solidFill>
              </a:rPr>
              <a:t>Систем </a:t>
            </a:r>
            <a:r>
              <a:rPr lang="sr-Cyrl-RS" sz="2000" dirty="0">
                <a:solidFill>
                  <a:srgbClr val="002060"/>
                </a:solidFill>
              </a:rPr>
              <a:t>задњих фуникулуса /систем медијалног лемнискуса; </a:t>
            </a:r>
            <a:r>
              <a:rPr lang="en-US" sz="2000" dirty="0">
                <a:solidFill>
                  <a:srgbClr val="002060"/>
                </a:solidFill>
              </a:rPr>
              <a:t>f</a:t>
            </a:r>
            <a:r>
              <a:rPr lang="sr-Latn-RS" sz="2000" dirty="0">
                <a:solidFill>
                  <a:srgbClr val="002060"/>
                </a:solidFill>
              </a:rPr>
              <a:t>asciculus gracilis Golli</a:t>
            </a:r>
            <a:r>
              <a:rPr lang="en-US" sz="2000" dirty="0">
                <a:solidFill>
                  <a:srgbClr val="002060"/>
                </a:solidFill>
              </a:rPr>
              <a:t>,</a:t>
            </a:r>
            <a:r>
              <a:rPr lang="sr-Latn-RS" sz="2000" dirty="0">
                <a:solidFill>
                  <a:srgbClr val="002060"/>
                </a:solidFill>
              </a:rPr>
              <a:t> fasciculus cuneatus Burdachi</a:t>
            </a:r>
            <a:r>
              <a:rPr lang="sr-Cyrl-RS" sz="2000" dirty="0">
                <a:solidFill>
                  <a:srgbClr val="002060"/>
                </a:solidFill>
              </a:rPr>
              <a:t>/</a:t>
            </a:r>
          </a:p>
          <a:p>
            <a:pPr marL="0" indent="0">
              <a:buNone/>
            </a:pPr>
            <a:r>
              <a:rPr lang="sr-Cyrl-RS" sz="2000" dirty="0" smtClean="0"/>
              <a:t>Лак </a:t>
            </a:r>
            <a:r>
              <a:rPr lang="sr-Cyrl-RS" sz="2000" dirty="0"/>
              <a:t>додир; презицна локализација додира; тактилна дискриминација;   вибрације;</a:t>
            </a:r>
            <a:r>
              <a:rPr lang="en-US" sz="2000" dirty="0"/>
              <a:t> </a:t>
            </a:r>
            <a:r>
              <a:rPr lang="sr-Cyrl-RS" sz="2000" dirty="0"/>
              <a:t> дубоки положајни сензибилитет. </a:t>
            </a:r>
          </a:p>
          <a:p>
            <a:pPr marL="0" indent="0">
              <a:buNone/>
            </a:pPr>
            <a:endParaRPr lang="en-US" sz="20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4A8-9B7E-41C7-A612-1C7065BBCCC6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7</a:t>
            </a:fld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425" y="1628800"/>
            <a:ext cx="6407150" cy="507330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9779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5536" y="260649"/>
            <a:ext cx="8229600" cy="12241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400" dirty="0" smtClean="0"/>
              <a:t>Паријетална </a:t>
            </a:r>
            <a:r>
              <a:rPr lang="sr-Cyrl-RS" sz="2400" dirty="0"/>
              <a:t>коре </a:t>
            </a:r>
            <a:r>
              <a:rPr lang="sr-Cyrl-RS" sz="2400" dirty="0" smtClean="0"/>
              <a:t>врши </a:t>
            </a:r>
            <a:r>
              <a:rPr lang="sr-Cyrl-RS" sz="2400" dirty="0"/>
              <a:t>свесно </a:t>
            </a:r>
            <a:r>
              <a:rPr lang="sr-Cyrl-RS" sz="2400" dirty="0" smtClean="0"/>
              <a:t>препознавање дражи</a:t>
            </a:r>
          </a:p>
          <a:p>
            <a:pPr marL="0" indent="0">
              <a:buNone/>
            </a:pPr>
            <a:r>
              <a:rPr lang="sr-Cyrl-RS" sz="2400" dirty="0" smtClean="0"/>
              <a:t>Сензитивни хомункулус</a:t>
            </a:r>
            <a:endParaRPr lang="sr-Cyrl-RS" sz="2400" dirty="0"/>
          </a:p>
          <a:p>
            <a:pPr marL="0" indent="0">
              <a:buNone/>
            </a:pP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2E94A8-9B7E-41C7-A612-1C7065BBCCC6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8</a:t>
            </a:fld>
            <a:endParaRPr lang="en-US" dirty="0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1196752"/>
            <a:ext cx="7056784" cy="547260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71090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sr-Cyrl-RS" dirty="0"/>
              <a:t>Преглед сензибилитета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80728"/>
            <a:ext cx="8229600" cy="54726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sr-Cyrl-RS" sz="2000" dirty="0" smtClean="0"/>
              <a:t>                   </a:t>
            </a:r>
            <a:r>
              <a:rPr lang="sr-Cyrl-RS" sz="2800" dirty="0" smtClean="0"/>
              <a:t>Сензитивне функције класификујемо у :</a:t>
            </a:r>
          </a:p>
          <a:p>
            <a:pPr marL="0" indent="0">
              <a:buNone/>
            </a:pPr>
            <a:endParaRPr lang="sr-Cyrl-RS" sz="2000" dirty="0" smtClean="0"/>
          </a:p>
          <a:p>
            <a:pPr marL="0" indent="0">
              <a:buNone/>
            </a:pPr>
            <a:r>
              <a:rPr lang="sr-Cyrl-RS" sz="2400" dirty="0" smtClean="0"/>
              <a:t>1.Примарне модалитете:</a:t>
            </a:r>
          </a:p>
          <a:p>
            <a:pPr marL="0" indent="0">
              <a:buNone/>
            </a:pPr>
            <a:r>
              <a:rPr lang="sr-Cyrl-RS" sz="2400" dirty="0" smtClean="0"/>
              <a:t>Додир, притисак, бол, температурне разлике, осећај положаја у зглобовима, вибрације</a:t>
            </a:r>
          </a:p>
          <a:p>
            <a:pPr marL="0" indent="0">
              <a:buNone/>
            </a:pPr>
            <a:endParaRPr lang="sr-Cyrl-RS" sz="2400" dirty="0" smtClean="0"/>
          </a:p>
          <a:p>
            <a:pPr marL="0" indent="0">
              <a:buNone/>
            </a:pPr>
            <a:r>
              <a:rPr lang="sr-Cyrl-RS" sz="2400" dirty="0" smtClean="0"/>
              <a:t>2. Секундарне модалитете:</a:t>
            </a:r>
          </a:p>
          <a:p>
            <a:pPr marL="0" indent="0">
              <a:buNone/>
            </a:pPr>
            <a:r>
              <a:rPr lang="sr-Cyrl-RS" sz="2400" dirty="0" smtClean="0"/>
              <a:t>Тактилна локализација, тактилна дискриминација, стереогнозија, графестезија, барогнозија</a:t>
            </a:r>
            <a:endParaRPr lang="en-US" sz="2400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8362B01-5C91-4546-974E-5EBD8ECDD949}" type="datetime2">
              <a:rPr lang="sr-Cyrl-RS" smtClean="0"/>
              <a:t>субота, 30. јануар 2021</a:t>
            </a:fld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7108C3-BB08-4ECC-A2D9-2E02EB16B128}" type="slidenum">
              <a:rPr lang="en-US" smtClean="0"/>
              <a:t>9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8437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581</TotalTime>
  <Words>2930</Words>
  <Application>Microsoft Office PowerPoint</Application>
  <PresentationFormat>On-screen Show (4:3)</PresentationFormat>
  <Paragraphs>537</Paragraphs>
  <Slides>52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52</vt:i4>
      </vt:variant>
    </vt:vector>
  </HeadingPairs>
  <TitlesOfParts>
    <vt:vector size="53" baseType="lpstr">
      <vt:lpstr>Office Theme</vt:lpstr>
      <vt:lpstr>ОСНОВИ НЕУРОЛОШКОГ ПРЕГЛЕДА</vt:lpstr>
      <vt:lpstr>Преглед сензибилитета </vt:lpstr>
      <vt:lpstr>Преглед сензибилитета </vt:lpstr>
      <vt:lpstr>Преглед сензибилитета </vt:lpstr>
      <vt:lpstr>PowerPoint Presentation</vt:lpstr>
      <vt:lpstr>Преглед сензибилитета </vt:lpstr>
      <vt:lpstr>PowerPoint Presentation</vt:lpstr>
      <vt:lpstr>PowerPoint Presentation</vt:lpstr>
      <vt:lpstr>Преглед сензибилитета </vt:lpstr>
      <vt:lpstr>Преглед сензибилитета </vt:lpstr>
      <vt:lpstr>Преглед сензибилитета </vt:lpstr>
      <vt:lpstr>Преглед сензибилитета </vt:lpstr>
      <vt:lpstr>Преглед сензибилитета </vt:lpstr>
      <vt:lpstr>Преглед сензибилитета </vt:lpstr>
      <vt:lpstr>Преглед сензибилитета </vt:lpstr>
      <vt:lpstr>Преглед сензибилитета </vt:lpstr>
      <vt:lpstr>Преглед сензибилитета </vt:lpstr>
      <vt:lpstr>Преглед сензибилитета </vt:lpstr>
      <vt:lpstr>Преглед сензибилитета </vt:lpstr>
      <vt:lpstr>Преглед сензибилитета </vt:lpstr>
      <vt:lpstr>Преглед сензибилитета </vt:lpstr>
      <vt:lpstr>Преглед сензибилитета </vt:lpstr>
      <vt:lpstr>Преглед сензибилитета </vt:lpstr>
      <vt:lpstr>Преглед сензибилитета</vt:lpstr>
      <vt:lpstr>Преглед сензибилитета </vt:lpstr>
      <vt:lpstr>Преглед сензибилитета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Преглед сензибилитета</vt:lpstr>
      <vt:lpstr>Преглед сензибилитета </vt:lpstr>
      <vt:lpstr>Преглед сензибилитета </vt:lpstr>
      <vt:lpstr>PowerPoint Presentation</vt:lpstr>
      <vt:lpstr>Преглед сензибилитета </vt:lpstr>
      <vt:lpstr>Преглед сензибилитета </vt:lpstr>
      <vt:lpstr>PowerPoint Presentation</vt:lpstr>
      <vt:lpstr>Преглед сензибилитета </vt:lpstr>
      <vt:lpstr>Преглед сензибилитета </vt:lpstr>
      <vt:lpstr>Преглед сензибилитета</vt:lpstr>
      <vt:lpstr>Преглед сензибилитета </vt:lpstr>
      <vt:lpstr>Преглед сензибилитета </vt:lpstr>
      <vt:lpstr>Преглед сензибилитета</vt:lpstr>
      <vt:lpstr>Преглед сензибилитета </vt:lpstr>
      <vt:lpstr>Преглед сензибилитета </vt:lpstr>
      <vt:lpstr>Преглед сензибилитета </vt:lpstr>
      <vt:lpstr>PowerPoint Presentation</vt:lpstr>
      <vt:lpstr>Преглед сензибилитета </vt:lpstr>
      <vt:lpstr>Преглед сензибилитета </vt:lpstr>
      <vt:lpstr>Преглед сензибилитета </vt:lpstr>
      <vt:lpstr>Преглед сензибилитета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Dejan Aleksic</dc:creator>
  <cp:lastModifiedBy>Dejan Aleksic</cp:lastModifiedBy>
  <cp:revision>143</cp:revision>
  <dcterms:created xsi:type="dcterms:W3CDTF">2014-10-23T20:42:37Z</dcterms:created>
  <dcterms:modified xsi:type="dcterms:W3CDTF">2021-01-30T13:25:56Z</dcterms:modified>
</cp:coreProperties>
</file>